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4" r:id="rId6"/>
    <p:sldId id="260" r:id="rId7"/>
    <p:sldId id="269" r:id="rId8"/>
    <p:sldId id="261" r:id="rId9"/>
    <p:sldId id="262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65F8ECD-11AA-4658-8034-621541019CE6}" type="datetimeFigureOut">
              <a:rPr lang="ru-RU" smtClean="0"/>
              <a:t>31.03.2013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911B9E9-53F3-443D-A919-C104B58348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F8ECD-11AA-4658-8034-621541019CE6}" type="datetimeFigureOut">
              <a:rPr lang="ru-RU" smtClean="0"/>
              <a:t>31.03.2013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1B9E9-53F3-443D-A919-C104B58348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65F8ECD-11AA-4658-8034-621541019CE6}" type="datetimeFigureOut">
              <a:rPr lang="ru-RU" smtClean="0"/>
              <a:t>31.03.2013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911B9E9-53F3-443D-A919-C104B58348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F8ECD-11AA-4658-8034-621541019CE6}" type="datetimeFigureOut">
              <a:rPr lang="ru-RU" smtClean="0"/>
              <a:t>31.03.2013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911B9E9-53F3-443D-A919-C104B583482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F8ECD-11AA-4658-8034-621541019CE6}" type="datetimeFigureOut">
              <a:rPr lang="ru-RU" smtClean="0"/>
              <a:t>31.03.2013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911B9E9-53F3-443D-A919-C104B583482F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65F8ECD-11AA-4658-8034-621541019CE6}" type="datetimeFigureOut">
              <a:rPr lang="ru-RU" smtClean="0"/>
              <a:t>31.03.2013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911B9E9-53F3-443D-A919-C104B583482F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65F8ECD-11AA-4658-8034-621541019CE6}" type="datetimeFigureOut">
              <a:rPr lang="ru-RU" smtClean="0"/>
              <a:t>31.03.2013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911B9E9-53F3-443D-A919-C104B583482F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F8ECD-11AA-4658-8034-621541019CE6}" type="datetimeFigureOut">
              <a:rPr lang="ru-RU" smtClean="0"/>
              <a:t>31.03.2013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911B9E9-53F3-443D-A919-C104B58348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F8ECD-11AA-4658-8034-621541019CE6}" type="datetimeFigureOut">
              <a:rPr lang="ru-RU" smtClean="0"/>
              <a:t>31.03.2013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911B9E9-53F3-443D-A919-C104B583482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F8ECD-11AA-4658-8034-621541019CE6}" type="datetimeFigureOut">
              <a:rPr lang="ru-RU" smtClean="0"/>
              <a:t>31.03.2013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911B9E9-53F3-443D-A919-C104B583482F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65F8ECD-11AA-4658-8034-621541019CE6}" type="datetimeFigureOut">
              <a:rPr lang="ru-RU" smtClean="0"/>
              <a:t>31.03.2013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911B9E9-53F3-443D-A919-C104B583482F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65F8ECD-11AA-4658-8034-621541019CE6}" type="datetimeFigureOut">
              <a:rPr lang="ru-RU" smtClean="0"/>
              <a:t>31.03.2013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911B9E9-53F3-443D-A919-C104B583482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6120" y="3633490"/>
            <a:ext cx="6120680" cy="148910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err="1" smtClean="0">
                <a:solidFill>
                  <a:schemeClr val="accent2">
                    <a:lumMod val="75000"/>
                  </a:schemeClr>
                </a:solidFill>
              </a:rPr>
              <a:t>Внутриличностные</a:t>
            </a:r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</a:rPr>
              <a:t> конфликты</a:t>
            </a:r>
            <a:endParaRPr lang="ru-RU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Виды и пути преодоления</a:t>
            </a:r>
            <a:endParaRPr lang="ru-RU" dirty="0"/>
          </a:p>
        </p:txBody>
      </p:sp>
      <p:pic>
        <p:nvPicPr>
          <p:cNvPr id="1027" name="Picture 3" descr="D:\Изображения\B10107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96144"/>
            <a:ext cx="4235624" cy="264726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Изображения\_preview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454765"/>
            <a:ext cx="2664296" cy="4408868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8625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Разрешение </a:t>
            </a:r>
            <a:r>
              <a:rPr lang="ru-RU" sz="3200" dirty="0" err="1" smtClean="0"/>
              <a:t>внутриличностного</a:t>
            </a:r>
            <a:r>
              <a:rPr lang="ru-RU" sz="3200" dirty="0" smtClean="0"/>
              <a:t> конфликта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746376" cy="457200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Разрешение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(преодолением)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внутриличностного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конфликта </a:t>
            </a:r>
            <a:r>
              <a:rPr lang="ru-RU" dirty="0" smtClean="0"/>
              <a:t>-восстановление </a:t>
            </a:r>
            <a:r>
              <a:rPr lang="ru-RU" dirty="0"/>
              <a:t>согласованности внутреннего мира личности, установление единства сознания, снижение остроты противоречий жизненных отношений, достижение нового жизненного качества.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4008" y="1589567"/>
            <a:ext cx="4087093" cy="4572000"/>
          </a:xfrm>
        </p:spPr>
        <p:txBody>
          <a:bodyPr>
            <a:normAutofit fontScale="85000" lnSpcReduction="20000"/>
          </a:bodyPr>
          <a:lstStyle/>
          <a:p>
            <a:endParaRPr lang="ru-RU" dirty="0"/>
          </a:p>
        </p:txBody>
      </p:sp>
      <p:pic>
        <p:nvPicPr>
          <p:cNvPr id="10242" name="Picture 2" descr="D:\Изображения\1607109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708920"/>
            <a:ext cx="4006329" cy="3004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52045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Разрешение </a:t>
            </a:r>
            <a:r>
              <a:rPr lang="ru-RU" sz="3200" dirty="0" err="1"/>
              <a:t>внутриличностного</a:t>
            </a:r>
            <a:r>
              <a:rPr lang="ru-RU" sz="3200" dirty="0"/>
              <a:t> конфликта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Разрешение </a:t>
            </a:r>
            <a:r>
              <a:rPr lang="ru-RU" dirty="0" err="1"/>
              <a:t>внутриличностного</a:t>
            </a:r>
            <a:r>
              <a:rPr lang="ru-RU" dirty="0"/>
              <a:t> конфликта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осознается</a:t>
            </a:r>
            <a:r>
              <a:rPr lang="ru-RU" dirty="0"/>
              <a:t> через: </a:t>
            </a:r>
            <a:endParaRPr lang="ru-RU" dirty="0" smtClean="0"/>
          </a:p>
          <a:p>
            <a:r>
              <a:rPr lang="ru-RU" dirty="0" smtClean="0"/>
              <a:t>отсутствие </a:t>
            </a:r>
            <a:r>
              <a:rPr lang="ru-RU" dirty="0"/>
              <a:t>болезненных состояний, связанных с имевшимся конфликтом</a:t>
            </a:r>
            <a:r>
              <a:rPr lang="ru-RU" dirty="0" smtClean="0"/>
              <a:t>;</a:t>
            </a:r>
          </a:p>
          <a:p>
            <a:r>
              <a:rPr lang="ru-RU" dirty="0" smtClean="0"/>
              <a:t>снижение </a:t>
            </a:r>
            <a:r>
              <a:rPr lang="ru-RU" dirty="0"/>
              <a:t>проявлений негативных психологических и социально-психологических факторов </a:t>
            </a:r>
            <a:r>
              <a:rPr lang="ru-RU" dirty="0" err="1"/>
              <a:t>внутриличностного</a:t>
            </a:r>
            <a:r>
              <a:rPr lang="ru-RU" dirty="0"/>
              <a:t> конфликта; </a:t>
            </a:r>
            <a:endParaRPr lang="ru-RU" dirty="0" smtClean="0"/>
          </a:p>
          <a:p>
            <a:r>
              <a:rPr lang="ru-RU" dirty="0" smtClean="0"/>
              <a:t>повышение </a:t>
            </a:r>
            <a:r>
              <a:rPr lang="ru-RU" dirty="0"/>
              <a:t>качества и эффективности профессиональной деятельности.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0000" lnSpcReduction="20000"/>
          </a:bodyPr>
          <a:lstStyle/>
          <a:p>
            <a:endParaRPr lang="ru-RU" dirty="0"/>
          </a:p>
        </p:txBody>
      </p:sp>
      <p:pic>
        <p:nvPicPr>
          <p:cNvPr id="11266" name="Picture 2" descr="D:\Изображения\1253792027_m1204011545_447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420888"/>
            <a:ext cx="4176464" cy="3119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57890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11560" y="692696"/>
            <a:ext cx="8153400" cy="670520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"Оживление приятных воспоминаний"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ctr"/>
            <a:r>
              <a:rPr lang="ru-RU" dirty="0" smtClean="0"/>
              <a:t>1</a:t>
            </a:r>
            <a:r>
              <a:rPr lang="ru-RU" dirty="0"/>
              <a:t>. Вспомните то время своей жизни, когда вы были уверены, что по-настоящему любимы. Выберите какой-нибудь эпизод этого периода и заново переживите его во всех деталях.</a:t>
            </a:r>
          </a:p>
          <a:p>
            <a:pPr algn="ctr"/>
            <a:r>
              <a:rPr lang="ru-RU" dirty="0"/>
              <a:t>Или</a:t>
            </a:r>
          </a:p>
          <a:p>
            <a:pPr algn="ctr"/>
            <a:r>
              <a:rPr lang="ru-RU" dirty="0"/>
              <a:t>Вспомните те моменты, когда вы испытывали какие-то острые переживания... были влюблены... вас озарило вдохновение... вы были захвачены чтением, работой или какой-то другой важной деятельностью... слушали музыку и т.п. Выберите один из таких высших пиков вашей жизни и постарайтесь пережить его заново.</a:t>
            </a:r>
          </a:p>
          <a:p>
            <a:pPr algn="ctr"/>
            <a:r>
              <a:rPr lang="ru-RU" dirty="0"/>
              <a:t>2. Теперь попробуйте ответить самому себе, каковы самые существенные особенности этого переживания.</a:t>
            </a:r>
          </a:p>
          <a:p>
            <a:pPr algn="ctr"/>
            <a:r>
              <a:rPr lang="ru-RU" dirty="0"/>
              <a:t>3. Что мешает вам испытывать такие чувства</a:t>
            </a:r>
            <a:r>
              <a:rPr lang="ru-RU" i="1" dirty="0"/>
              <a:t> сейчас</a:t>
            </a:r>
            <a:r>
              <a:rPr lang="ru-RU" dirty="0"/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82199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D:\Изображения\1260259034_m1202118567_333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856984" cy="6642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32459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Внутриличностные</a:t>
            </a:r>
            <a:r>
              <a:rPr lang="ru-RU" dirty="0" smtClean="0"/>
              <a:t> конфликты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/>
              <a:t>Внутриличностные</a:t>
            </a:r>
            <a:r>
              <a:rPr lang="ru-RU" b="1" dirty="0"/>
              <a:t> конфликты </a:t>
            </a:r>
            <a:r>
              <a:rPr lang="ru-RU" dirty="0"/>
              <a:t>- </a:t>
            </a:r>
            <a:r>
              <a:rPr lang="ru-RU" dirty="0"/>
              <a:t>острое негативное переживание, вызванное затянувшейся борьбой структур внутреннего мира личности, отражающее противоречивые связи с социальной средой и задерживающие принятие решения.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20000"/>
          </a:bodyPr>
          <a:lstStyle/>
          <a:p>
            <a:endParaRPr lang="ru-RU" dirty="0"/>
          </a:p>
        </p:txBody>
      </p:sp>
      <p:pic>
        <p:nvPicPr>
          <p:cNvPr id="2050" name="Picture 2" descr="D:\Изображения\135181598190496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700808"/>
            <a:ext cx="3039527" cy="427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23817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Психоаналитическое направление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674368" cy="4572000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У человека в состоянии конфликта происходит столкновение желаний (</a:t>
            </a:r>
            <a:r>
              <a:rPr lang="ru-RU" dirty="0" err="1"/>
              <a:t>З.Фрейд</a:t>
            </a:r>
            <a:r>
              <a:rPr lang="ru-RU" dirty="0"/>
              <a:t>). Часть личности отстаивает определенные желания, другая отклоняет их. </a:t>
            </a:r>
            <a:endParaRPr lang="ru-RU" dirty="0" smtClean="0"/>
          </a:p>
          <a:p>
            <a:r>
              <a:rPr lang="ru-RU" dirty="0" smtClean="0"/>
              <a:t>Постоянно </a:t>
            </a:r>
            <a:r>
              <a:rPr lang="ru-RU" dirty="0"/>
              <a:t>спорят друг с другом такие структуры психики как Оно, Я и </a:t>
            </a:r>
            <a:r>
              <a:rPr lang="ru-RU" dirty="0" err="1"/>
              <a:t>Сверх-я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pic>
        <p:nvPicPr>
          <p:cNvPr id="6" name="Picture 2" descr="D:\Изображения\img0h4.gif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0291" y="2204864"/>
            <a:ext cx="4250959" cy="307646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147667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Психоаналитическое направление</a:t>
            </a:r>
          </a:p>
        </p:txBody>
      </p:sp>
      <p:sp>
        <p:nvSpPr>
          <p:cNvPr id="7" name="Объект 6"/>
          <p:cNvSpPr>
            <a:spLocks noGrp="1"/>
          </p:cNvSpPr>
          <p:nvPr>
            <p:ph sz="quarter" idx="1"/>
          </p:nvPr>
        </p:nvSpPr>
        <p:spPr>
          <a:xfrm>
            <a:off x="609600" y="1589566"/>
            <a:ext cx="4250432" cy="4863769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Оно</a:t>
            </a:r>
            <a:r>
              <a:rPr lang="ru-RU" dirty="0"/>
              <a:t> – это первичная, врожденная инстанция, изначально иррациональная и подчиненная принципу удовольствия. Оно проявляется в неосознанных желаниях и влечениях, которые реализуются в бессознательных импульсах и реакциях.</a:t>
            </a:r>
          </a:p>
          <a:p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Я</a:t>
            </a:r>
            <a:r>
              <a:rPr lang="ru-RU" dirty="0"/>
              <a:t> – разумная инстанция, основанная на принципе реальности. </a:t>
            </a:r>
            <a:endParaRPr lang="ru-RU" dirty="0" smtClean="0"/>
          </a:p>
          <a:p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</a:rPr>
              <a:t>Сверх-Я</a:t>
            </a:r>
            <a:r>
              <a:rPr lang="ru-RU" dirty="0" smtClean="0"/>
              <a:t> </a:t>
            </a:r>
            <a:r>
              <a:rPr lang="ru-RU" dirty="0"/>
              <a:t>– «цензурная» инстанция, основанная на принципе реальности и представленная социальными нормами и ценностями, требованиями. Которые общество предъявляет к личности.</a:t>
            </a:r>
          </a:p>
          <a:p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Основные </a:t>
            </a:r>
            <a:r>
              <a:rPr lang="ru-RU" dirty="0" err="1"/>
              <a:t>внутриличностные</a:t>
            </a:r>
            <a:r>
              <a:rPr lang="ru-RU" dirty="0"/>
              <a:t> конфликты проистекают из-за расхождения интересов Оно и </a:t>
            </a:r>
            <a:r>
              <a:rPr lang="ru-RU" dirty="0" err="1"/>
              <a:t>Сверх-Я</a:t>
            </a:r>
            <a:r>
              <a:rPr lang="ru-RU" dirty="0"/>
              <a:t>. Преодолеть их помогают механизмы сублимации, проекции, рационализации, вытеснения, регрессии и др. однако такие процессы протекают не всегда успешно.</a:t>
            </a:r>
          </a:p>
          <a:p>
            <a:endParaRPr lang="ru-RU" dirty="0"/>
          </a:p>
        </p:txBody>
      </p:sp>
      <p:pic>
        <p:nvPicPr>
          <p:cNvPr id="4098" name="Picture 2" descr="D:\Изображения\B1706p178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077072"/>
            <a:ext cx="3562350" cy="18002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96616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Гуманистический психоанализ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2000" dirty="0" err="1"/>
              <a:t>Э.Эриксон</a:t>
            </a:r>
            <a:r>
              <a:rPr lang="ru-RU" sz="2000" dirty="0"/>
              <a:t> связывает устойчивые </a:t>
            </a:r>
            <a:r>
              <a:rPr lang="ru-RU" sz="2000" dirty="0" err="1"/>
              <a:t>внутриличностные</a:t>
            </a:r>
            <a:r>
              <a:rPr lang="ru-RU" sz="2000" dirty="0"/>
              <a:t> конфликты с возрастными кризисами:</a:t>
            </a:r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8873167"/>
              </p:ext>
            </p:extLst>
          </p:nvPr>
        </p:nvGraphicFramePr>
        <p:xfrm>
          <a:off x="1115616" y="2348880"/>
          <a:ext cx="6912768" cy="40324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6760"/>
                <a:gridCol w="2278204"/>
                <a:gridCol w="4037804"/>
              </a:tblGrid>
              <a:tr h="44805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№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возраст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Содержание кризиса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805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0-1 год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Доверие-недоверие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805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1-3 года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Автономия – стыд, сомнение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805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3-6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Инициатива – чувство вины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805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6-12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Трудолюбие–чувство </a:t>
                      </a:r>
                      <a:r>
                        <a:rPr lang="ru-RU" sz="1800" dirty="0">
                          <a:effectLst/>
                        </a:rPr>
                        <a:t>неполноценности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805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12-19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Я-идентичность – смешение ролей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805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20-25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Близость-изоляция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805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26-64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Порождение, творчество – застой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805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65 </a:t>
                      </a:r>
                      <a:r>
                        <a:rPr lang="ru-RU" sz="1800" dirty="0" smtClean="0">
                          <a:effectLst/>
                        </a:rPr>
                        <a:t>и</a:t>
                      </a:r>
                      <a:r>
                        <a:rPr lang="ru-RU" sz="1800" baseline="0" dirty="0" smtClean="0">
                          <a:effectLst/>
                        </a:rPr>
                        <a:t> далее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Интеграция - отчаяние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24807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Гуманистическая психология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18384" cy="4572000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err="1" smtClean="0"/>
              <a:t>К.Роджерс</a:t>
            </a:r>
            <a:r>
              <a:rPr lang="ru-RU" dirty="0" smtClean="0"/>
              <a:t>: </a:t>
            </a:r>
            <a:r>
              <a:rPr lang="ru-RU" dirty="0"/>
              <a:t>в основе конфликта лежит противоречие, возникающее у личности между осознанными, но ложными </a:t>
            </a:r>
            <a:r>
              <a:rPr lang="ru-RU" dirty="0" smtClean="0"/>
              <a:t>самооценками, которые </a:t>
            </a:r>
            <a:r>
              <a:rPr lang="ru-RU" dirty="0"/>
              <a:t>человек приобретает в течение жизни, и самооценкой на неосознаваемом уровне. 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5076055" y="1916832"/>
            <a:ext cx="3655045" cy="2952328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err="1"/>
              <a:t>А.Маслоу</a:t>
            </a:r>
            <a:r>
              <a:rPr lang="ru-RU" dirty="0"/>
              <a:t> сущность </a:t>
            </a:r>
            <a:r>
              <a:rPr lang="ru-RU" dirty="0" err="1"/>
              <a:t>внутриличностного</a:t>
            </a:r>
            <a:r>
              <a:rPr lang="ru-RU" dirty="0"/>
              <a:t> конфликта рассматривает как нереализованную потребность человека в </a:t>
            </a:r>
            <a:r>
              <a:rPr lang="ru-RU" dirty="0" err="1"/>
              <a:t>самоактуализации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pic>
        <p:nvPicPr>
          <p:cNvPr id="5122" name="Picture 2" descr="D:\Изображения\0b030b3f3f903a770e6e0db28f94347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4469203"/>
            <a:ext cx="2552683" cy="2222798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17159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39552" y="476672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ru-RU" dirty="0"/>
              <a:t>Виды </a:t>
            </a:r>
            <a:r>
              <a:rPr lang="ru-RU" dirty="0" err="1"/>
              <a:t>внутриличностного</a:t>
            </a:r>
            <a:r>
              <a:rPr lang="ru-RU" dirty="0"/>
              <a:t> конфликта</a:t>
            </a:r>
            <a:r>
              <a:rPr lang="ru-RU" dirty="0">
                <a:solidFill>
                  <a:schemeClr val="tx1"/>
                </a:solidFill>
                <a:ea typeface="Calibri"/>
                <a:cs typeface="Times New Roman"/>
              </a:rPr>
              <a:t/>
            </a:r>
            <a:br>
              <a:rPr lang="ru-RU" dirty="0">
                <a:solidFill>
                  <a:schemeClr val="tx1"/>
                </a:solidFill>
                <a:ea typeface="Calibri"/>
                <a:cs typeface="Times New Roman"/>
              </a:rPr>
            </a:b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63757550"/>
              </p:ext>
            </p:extLst>
          </p:nvPr>
        </p:nvGraphicFramePr>
        <p:xfrm>
          <a:off x="1331639" y="1988840"/>
          <a:ext cx="6912768" cy="44243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97448"/>
                <a:gridCol w="1397448"/>
                <a:gridCol w="1462478"/>
                <a:gridCol w="2655394"/>
              </a:tblGrid>
              <a:tr h="740333">
                <a:tc gridSpan="3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Структура внутреннего мира личности, находящейся в конфликте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Вид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</a:rPr>
                        <a:t>внутриличностного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 конфликта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74033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«хочу»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(«Я хочу»)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«надо»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(«Я должен»)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«могу»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(«Я есть»)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778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Мотивационный конфликт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5778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Нравственный конфликт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74033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Конфликт нереализованного желания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577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Ролевой конфликт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577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Адаптационный конфликт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7403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Конфликт неадекватной самооценки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8" name="Прямая соединительная линия 7"/>
          <p:cNvCxnSpPr>
            <a:cxnSpLocks noChangeShapeType="1"/>
          </p:cNvCxnSpPr>
          <p:nvPr/>
        </p:nvCxnSpPr>
        <p:spPr bwMode="auto">
          <a:xfrm>
            <a:off x="1707648" y="3645024"/>
            <a:ext cx="8001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Прямая соединительная линия 8"/>
          <p:cNvCxnSpPr>
            <a:cxnSpLocks noChangeShapeType="1"/>
          </p:cNvCxnSpPr>
          <p:nvPr/>
        </p:nvCxnSpPr>
        <p:spPr bwMode="auto">
          <a:xfrm>
            <a:off x="2107698" y="4005064"/>
            <a:ext cx="1257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Прямая соединительная линия 9"/>
          <p:cNvCxnSpPr>
            <a:cxnSpLocks noChangeShapeType="1"/>
          </p:cNvCxnSpPr>
          <p:nvPr/>
        </p:nvCxnSpPr>
        <p:spPr bwMode="auto">
          <a:xfrm>
            <a:off x="2419350" y="4653136"/>
            <a:ext cx="2514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Прямая соединительная линия 10"/>
          <p:cNvCxnSpPr>
            <a:cxnSpLocks noChangeShapeType="1"/>
          </p:cNvCxnSpPr>
          <p:nvPr/>
        </p:nvCxnSpPr>
        <p:spPr bwMode="auto">
          <a:xfrm>
            <a:off x="3219450" y="5085184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Прямая соединительная линия 11"/>
          <p:cNvCxnSpPr>
            <a:cxnSpLocks noChangeShapeType="1"/>
          </p:cNvCxnSpPr>
          <p:nvPr/>
        </p:nvCxnSpPr>
        <p:spPr bwMode="auto">
          <a:xfrm>
            <a:off x="3448050" y="5445224"/>
            <a:ext cx="1371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Прямая соединительная линия 12"/>
          <p:cNvCxnSpPr>
            <a:cxnSpLocks noChangeShapeType="1"/>
          </p:cNvCxnSpPr>
          <p:nvPr/>
        </p:nvCxnSpPr>
        <p:spPr bwMode="auto">
          <a:xfrm>
            <a:off x="4429031" y="5949280"/>
            <a:ext cx="685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3307060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Показатели </a:t>
            </a:r>
            <a:r>
              <a:rPr lang="ru-RU" sz="3200" dirty="0" err="1"/>
              <a:t>внутриличностного</a:t>
            </a:r>
            <a:r>
              <a:rPr lang="ru-RU" sz="3200" dirty="0"/>
              <a:t> конфликта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когнитивная сфер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а: </a:t>
            </a:r>
            <a:r>
              <a:rPr lang="ru-RU" dirty="0" smtClean="0"/>
              <a:t>снижение </a:t>
            </a:r>
            <a:r>
              <a:rPr lang="ru-RU" dirty="0"/>
              <a:t>самооценки, </a:t>
            </a:r>
          </a:p>
          <a:p>
            <a:r>
              <a:rPr lang="ru-RU" dirty="0"/>
              <a:t>осознание своего состояния как психологического тупика,</a:t>
            </a:r>
          </a:p>
          <a:p>
            <a:r>
              <a:rPr lang="ru-RU" dirty="0"/>
              <a:t>задержка принятия решения,</a:t>
            </a:r>
          </a:p>
          <a:p>
            <a:r>
              <a:rPr lang="ru-RU" dirty="0"/>
              <a:t>глубокие сомнения в истинности </a:t>
            </a:r>
            <a:r>
              <a:rPr lang="ru-RU" dirty="0" smtClean="0"/>
              <a:t>принципов, которыми </a:t>
            </a:r>
            <a:r>
              <a:rPr lang="ru-RU" dirty="0"/>
              <a:t>вы раньше </a:t>
            </a:r>
            <a:r>
              <a:rPr lang="ru-RU" dirty="0" smtClean="0"/>
              <a:t>руководствовались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10000"/>
          </a:bodyPr>
          <a:lstStyle/>
          <a:p>
            <a:endParaRPr lang="ru-RU" dirty="0"/>
          </a:p>
        </p:txBody>
      </p:sp>
      <p:pic>
        <p:nvPicPr>
          <p:cNvPr id="6147" name="Picture 3" descr="D:\Изображения\87988525_large_samoocenk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708920"/>
            <a:ext cx="4286250" cy="2867025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26238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Показатели </a:t>
            </a:r>
            <a:r>
              <a:rPr lang="ru-RU" sz="3200" dirty="0" err="1"/>
              <a:t>внутриличностного</a:t>
            </a:r>
            <a:r>
              <a:rPr lang="ru-RU" sz="3200" dirty="0"/>
              <a:t> конфликта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ru-RU" sz="4500" b="1" dirty="0">
                <a:solidFill>
                  <a:schemeClr val="accent2">
                    <a:lumMod val="75000"/>
                  </a:schemeClr>
                </a:solidFill>
              </a:rPr>
              <a:t>эмоциональная </a:t>
            </a:r>
            <a:r>
              <a:rPr lang="ru-RU" sz="4500" b="1" dirty="0" smtClean="0">
                <a:solidFill>
                  <a:schemeClr val="accent2">
                    <a:lumMod val="75000"/>
                  </a:schemeClr>
                </a:solidFill>
              </a:rPr>
              <a:t>сфера</a:t>
            </a:r>
            <a:r>
              <a:rPr lang="ru-RU" sz="4500" b="1" dirty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pPr lvl="0"/>
            <a:r>
              <a:rPr lang="ru-RU" dirty="0" smtClean="0"/>
              <a:t>психоэмоциональное </a:t>
            </a:r>
            <a:r>
              <a:rPr lang="ru-RU" dirty="0"/>
              <a:t>напряжение,</a:t>
            </a:r>
          </a:p>
          <a:p>
            <a:r>
              <a:rPr lang="ru-RU" dirty="0" smtClean="0"/>
              <a:t>частые </a:t>
            </a:r>
            <a:r>
              <a:rPr lang="ru-RU" dirty="0"/>
              <a:t>и значительные отрицательные переживания;</a:t>
            </a:r>
          </a:p>
          <a:p>
            <a:pPr lvl="0"/>
            <a:r>
              <a:rPr lang="ru-RU" sz="4500" b="1" dirty="0">
                <a:solidFill>
                  <a:schemeClr val="accent2">
                    <a:lumMod val="75000"/>
                  </a:schemeClr>
                </a:solidFill>
              </a:rPr>
              <a:t>поведенческая </a:t>
            </a:r>
            <a:r>
              <a:rPr lang="ru-RU" sz="4500" b="1" dirty="0" smtClean="0">
                <a:solidFill>
                  <a:schemeClr val="accent2">
                    <a:lumMod val="75000"/>
                  </a:schemeClr>
                </a:solidFill>
              </a:rPr>
              <a:t>сфера:</a:t>
            </a:r>
            <a:endParaRPr lang="ru-RU" dirty="0"/>
          </a:p>
          <a:p>
            <a:pPr lvl="0"/>
            <a:r>
              <a:rPr lang="ru-RU" dirty="0" smtClean="0"/>
              <a:t>снижение </a:t>
            </a:r>
            <a:r>
              <a:rPr lang="ru-RU" dirty="0"/>
              <a:t>качества и интенсивности деятельности,</a:t>
            </a:r>
          </a:p>
          <a:p>
            <a:r>
              <a:rPr lang="ru-RU" dirty="0" smtClean="0"/>
              <a:t>снижение </a:t>
            </a:r>
            <a:r>
              <a:rPr lang="ru-RU" dirty="0"/>
              <a:t>удовлетворенности деятельностью,</a:t>
            </a:r>
          </a:p>
          <a:p>
            <a:r>
              <a:rPr lang="ru-RU" dirty="0" smtClean="0"/>
              <a:t>негативный </a:t>
            </a:r>
            <a:r>
              <a:rPr lang="ru-RU" dirty="0"/>
              <a:t>эмоциональный фон общения;</a:t>
            </a:r>
          </a:p>
          <a:p>
            <a:pPr lvl="0"/>
            <a:r>
              <a:rPr lang="ru-RU" sz="4500" b="1" dirty="0">
                <a:solidFill>
                  <a:schemeClr val="accent2">
                    <a:lumMod val="75000"/>
                  </a:schemeClr>
                </a:solidFill>
              </a:rPr>
              <a:t>интегральные </a:t>
            </a:r>
            <a:r>
              <a:rPr lang="ru-RU" sz="4500" b="1" dirty="0">
                <a:solidFill>
                  <a:schemeClr val="accent2">
                    <a:lumMod val="75000"/>
                  </a:schemeClr>
                </a:solidFill>
              </a:rPr>
              <a:t>показатели:</a:t>
            </a:r>
            <a:r>
              <a:rPr lang="ru-RU" dirty="0"/>
              <a:t>	</a:t>
            </a:r>
            <a:endParaRPr lang="ru-RU" dirty="0" smtClean="0"/>
          </a:p>
          <a:p>
            <a:pPr lvl="0"/>
            <a:r>
              <a:rPr lang="ru-RU" dirty="0" smtClean="0"/>
              <a:t>ухудшение </a:t>
            </a:r>
            <a:r>
              <a:rPr lang="ru-RU" dirty="0"/>
              <a:t>механизма адаптации, усиление стресса.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55000" lnSpcReduction="20000"/>
          </a:bodyPr>
          <a:lstStyle/>
          <a:p>
            <a:endParaRPr lang="ru-RU" dirty="0"/>
          </a:p>
        </p:txBody>
      </p:sp>
      <p:pic>
        <p:nvPicPr>
          <p:cNvPr id="7170" name="Picture 2" descr="D:\Изображения\stre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564904"/>
            <a:ext cx="3744416" cy="2538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72355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182</TotalTime>
  <Words>572</Words>
  <Application>Microsoft Office PowerPoint</Application>
  <PresentationFormat>Экран (4:3)</PresentationFormat>
  <Paragraphs>87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Обычная</vt:lpstr>
      <vt:lpstr>Внутриличностные конфликты</vt:lpstr>
      <vt:lpstr>Внутриличностные конфликты</vt:lpstr>
      <vt:lpstr>Психоаналитическое направление</vt:lpstr>
      <vt:lpstr>Психоаналитическое направление</vt:lpstr>
      <vt:lpstr>Гуманистический психоанализ</vt:lpstr>
      <vt:lpstr>Гуманистическая психология</vt:lpstr>
      <vt:lpstr>Виды внутриличностного конфликта </vt:lpstr>
      <vt:lpstr>Показатели внутриличностного конфликта</vt:lpstr>
      <vt:lpstr>Показатели внутриличностного конфликта</vt:lpstr>
      <vt:lpstr>Разрешение внутриличностного конфликта</vt:lpstr>
      <vt:lpstr>Разрешение внутриличностного конфликта</vt:lpstr>
      <vt:lpstr>"Оживление приятных воспоминаний" </vt:lpstr>
      <vt:lpstr>Презентация PowerPoint</vt:lpstr>
    </vt:vector>
  </TitlesOfParts>
  <Company>OEM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Внутриличностные конфликты</dc:title>
  <dc:creator>Люба</dc:creator>
  <cp:lastModifiedBy>Люба</cp:lastModifiedBy>
  <cp:revision>28</cp:revision>
  <dcterms:created xsi:type="dcterms:W3CDTF">2013-03-31T18:44:23Z</dcterms:created>
  <dcterms:modified xsi:type="dcterms:W3CDTF">2013-03-31T21:46:39Z</dcterms:modified>
</cp:coreProperties>
</file>