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70" r:id="rId2"/>
    <p:sldId id="264" r:id="rId3"/>
    <p:sldId id="257" r:id="rId4"/>
    <p:sldId id="258" r:id="rId5"/>
    <p:sldId id="259" r:id="rId6"/>
    <p:sldId id="261" r:id="rId7"/>
    <p:sldId id="260" r:id="rId8"/>
    <p:sldId id="269" r:id="rId9"/>
    <p:sldId id="262" r:id="rId10"/>
    <p:sldId id="263" r:id="rId11"/>
    <p:sldId id="268" r:id="rId12"/>
    <p:sldId id="265" r:id="rId13"/>
    <p:sldId id="267" r:id="rId14"/>
    <p:sldId id="266" r:id="rId15"/>
    <p:sldId id="271" r:id="rId16"/>
    <p:sldId id="272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2" autoAdjust="0"/>
    <p:restoredTop sz="94720" autoAdjust="0"/>
  </p:normalViewPr>
  <p:slideViewPr>
    <p:cSldViewPr>
      <p:cViewPr>
        <p:scale>
          <a:sx n="101" d="100"/>
          <a:sy n="101" d="100"/>
        </p:scale>
        <p:origin x="-1507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D535AD4-3337-4C33-9D9C-E32DD19E80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7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7725495-DA35-4F14-BCD5-9E090515D0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3DA73-6344-4738-AE03-5DB172A10E2A}" type="slidenum">
              <a:rPr lang="ru-RU"/>
              <a:pPr/>
              <a:t>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47A0F-47D4-47FA-A5AD-BFA6CD51356F}" type="slidenum">
              <a:rPr lang="ru-RU"/>
              <a:pPr/>
              <a:t>11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4BC22-C28C-49E7-B9E4-7D71AAC93D7F}" type="slidenum">
              <a:rPr lang="ru-RU"/>
              <a:pPr/>
              <a:t>12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F6316-1F9C-42DA-A4FC-4EF096968512}" type="slidenum">
              <a:rPr lang="ru-RU"/>
              <a:pPr/>
              <a:t>13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134F3-A8A3-4576-89F0-3EB5BE62485D}" type="slidenum">
              <a:rPr lang="ru-RU"/>
              <a:pPr/>
              <a:t>14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37852-EB46-4C38-9B1D-20B05A2BF958}" type="slidenum">
              <a:rPr lang="ru-RU"/>
              <a:pPr/>
              <a:t>3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80364-F9E3-46B5-A2EA-A2730726774D}" type="slidenum">
              <a:rPr lang="ru-RU"/>
              <a:pPr/>
              <a:t>4</a:t>
            </a:fld>
            <a:endParaRPr lang="ru-RU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3EE58-EE3E-45B1-873B-2C224E49925B}" type="slidenum">
              <a:rPr lang="ru-RU"/>
              <a:pPr/>
              <a:t>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76239-5056-4587-8FB3-F01B56923BEF}" type="slidenum">
              <a:rPr lang="ru-RU"/>
              <a:pPr/>
              <a:t>6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F2C7-5E66-48FA-A36A-A8C9670FA4F6}" type="slidenum">
              <a:rPr lang="ru-RU"/>
              <a:pPr/>
              <a:t>7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8EF76-6E6E-4FE2-80B1-DF00D585DA75}" type="slidenum">
              <a:rPr lang="ru-RU"/>
              <a:pPr/>
              <a:t>8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D3F20-2DE9-4889-A7E1-4F68D5CC9B1B}" type="slidenum">
              <a:rPr lang="ru-RU"/>
              <a:pPr/>
              <a:t>9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CB4C9-B262-4A4B-84A3-88E351F29FCE}" type="slidenum">
              <a:rPr lang="ru-RU"/>
              <a:pPr/>
              <a:t>10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F64E-08AB-4058-BBDB-AB4009800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20834-C942-4A75-93F2-1AABBBDA5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9DAB0-4BE3-4F01-BC9F-18515EA4E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F4C877-E206-4C7A-98A3-2888043C20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821BFA-D163-4E85-A297-880E919D56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55FD3A-482E-48A4-936E-E27230F0B9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3F29-2546-4518-B132-5B945880EA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6FA2-A5B7-47F0-86A4-220287D325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6DDE-14DE-49D8-B280-A41948712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A830-D3EA-4696-A1AE-A0230AAFA0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66E95-05B9-43CA-924D-C9BB2EDD9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69D2-CFD2-494D-8EF5-5C36AD98F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BE1A7-43BB-4F84-9E8F-0BC2E3FC1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A68D6-5B47-4AF2-9A5E-493DAE2DE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31EE2A-32D7-4129-A1B4-7D6A777111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5434f88a87d4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149725" cy="4381500"/>
          </a:xfrm>
          <a:prstGeom prst="rect">
            <a:avLst/>
          </a:prstGeom>
          <a:noFill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449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1">
                <a:solidFill>
                  <a:srgbClr val="FF3300"/>
                </a:solidFill>
                <a:latin typeface="Monotype Corsiva" pitchFamily="66" charset="0"/>
              </a:rPr>
              <a:t>Режим дня школьника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5d465015f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529012" cy="3260725"/>
          </a:xfrm>
          <a:prstGeom prst="rect">
            <a:avLst/>
          </a:prstGeom>
          <a:noFill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1400" y="0"/>
            <a:ext cx="4572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В магазин мы сходим сами,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пол в квартире подметём.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Чтобы легче было маме,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Мы поможем ей во всём.   </a:t>
            </a:r>
          </a:p>
          <a:p>
            <a:pPr>
              <a:spcBef>
                <a:spcPct val="50000"/>
              </a:spcBef>
            </a:pPr>
            <a:endParaRPr lang="ru-RU" sz="2800" b="1">
              <a:latin typeface="Monotype Corsiva" pitchFamily="66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16.30-18.00</a:t>
            </a:r>
          </a:p>
        </p:txBody>
      </p:sp>
      <p:pic>
        <p:nvPicPr>
          <p:cNvPr id="11277" name="Picture 13" descr="00a613512fa5t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505325"/>
            <a:ext cx="2543175" cy="2352675"/>
          </a:xfrm>
          <a:prstGeom prst="rect">
            <a:avLst/>
          </a:prstGeom>
          <a:noFill/>
        </p:spPr>
      </p:pic>
      <p:pic>
        <p:nvPicPr>
          <p:cNvPr id="11278" name="Picture 14" descr="00a613512fa5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275" y="1981200"/>
            <a:ext cx="2625725" cy="2438400"/>
          </a:xfrm>
          <a:prstGeom prst="rect">
            <a:avLst/>
          </a:prstGeom>
          <a:noFill/>
        </p:spPr>
      </p:pic>
      <p:pic>
        <p:nvPicPr>
          <p:cNvPr id="11279" name="Picture 15" descr="51f16850823b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371725" cy="2209800"/>
          </a:xfrm>
          <a:prstGeom prst="rect">
            <a:avLst/>
          </a:prstGeom>
          <a:noFill/>
        </p:spPr>
      </p:pic>
      <p:pic>
        <p:nvPicPr>
          <p:cNvPr id="11280" name="Picture 16" descr="61e91ec0bb33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2473325" cy="2209800"/>
          </a:xfrm>
          <a:prstGeom prst="rect">
            <a:avLst/>
          </a:prstGeom>
          <a:noFill/>
        </p:spPr>
      </p:pic>
      <p:pic>
        <p:nvPicPr>
          <p:cNvPr id="11281" name="Picture 17" descr="f7d7d1f3b627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371975"/>
            <a:ext cx="2366963" cy="22574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30e440ab3a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627438" cy="4103688"/>
          </a:xfrm>
          <a:prstGeom prst="rect">
            <a:avLst/>
          </a:prstGeo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267200" y="1752600"/>
            <a:ext cx="434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581400" y="152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18.00-21.00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800600" y="609600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b="1">
                <a:latin typeface="Monotype Corsiva" pitchFamily="66" charset="0"/>
              </a:rPr>
              <a:t>Ужин вкусный мы съедим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b="1">
                <a:latin typeface="Monotype Corsiva" pitchFamily="66" charset="0"/>
              </a:rPr>
              <a:t>Телевизор поглядим,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b="1">
                <a:latin typeface="Monotype Corsiva" pitchFamily="66" charset="0"/>
              </a:rPr>
              <a:t>Или в игры поиграем,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b="1">
                <a:latin typeface="Monotype Corsiva" pitchFamily="66" charset="0"/>
              </a:rPr>
              <a:t>Или книжку почитаем.</a:t>
            </a:r>
          </a:p>
        </p:txBody>
      </p:sp>
      <p:pic>
        <p:nvPicPr>
          <p:cNvPr id="64521" name="Picture 9" descr="e3fbedf4221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048000" y="3200400"/>
            <a:ext cx="2335213" cy="3467100"/>
          </a:xfrm>
          <a:prstGeom prst="rect">
            <a:avLst/>
          </a:prstGeom>
          <a:noFill/>
        </p:spPr>
      </p:pic>
      <p:pic>
        <p:nvPicPr>
          <p:cNvPr id="64524" name="Picture 12" descr="post-53751-1221413255ти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75" y="2819400"/>
            <a:ext cx="3794125" cy="376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4bd47120e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41688"/>
            <a:ext cx="3516313" cy="3516312"/>
          </a:xfrm>
          <a:prstGeom prst="rect">
            <a:avLst/>
          </a:prstGeom>
          <a:noFill/>
        </p:spPr>
      </p:pic>
      <p:pic>
        <p:nvPicPr>
          <p:cNvPr id="58373" name="Picture 5" descr="b2fc97cbd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3600450" cy="3384550"/>
          </a:xfrm>
          <a:prstGeom prst="rect">
            <a:avLst/>
          </a:prstGeom>
          <a:noFill/>
        </p:spPr>
      </p:pic>
      <p:pic>
        <p:nvPicPr>
          <p:cNvPr id="58375" name="Picture 7" descr="72cea29bd6c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0"/>
            <a:ext cx="2724150" cy="3810000"/>
          </a:xfrm>
          <a:prstGeom prst="rect">
            <a:avLst/>
          </a:prstGeom>
          <a:noFill/>
        </p:spPr>
      </p:pic>
      <p:pic>
        <p:nvPicPr>
          <p:cNvPr id="58376" name="Picture 8" descr="boyread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24400"/>
            <a:ext cx="3235325" cy="1806575"/>
          </a:xfrm>
          <a:prstGeom prst="rect">
            <a:avLst/>
          </a:prstGeom>
          <a:noFill/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429000" y="228600"/>
            <a:ext cx="3657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400" b="1">
                <a:latin typeface="Monotype Corsiva" pitchFamily="66" charset="0"/>
              </a:rPr>
              <a:t>Ждёт зубной порошок и журчит водица:                                                 «Не забудь, мой дружок, перед сном умыться!»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400" b="1">
                <a:latin typeface="Monotype Corsiva" pitchFamily="66" charset="0"/>
              </a:rPr>
              <a:t>Пусть приходит крепкий сон.                                                      Всем на свете нужен он.   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52400" y="152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21.00-21.10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с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438400" y="5943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Чай попить и спать - в кровать,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Завтра рано мне вставать!</a:t>
            </a:r>
            <a:endParaRPr lang="ru-RU">
              <a:latin typeface="Times New Roman Cyr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505200" y="228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21.20-7.30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852cb4bd7594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984625" cy="403225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152400"/>
            <a:ext cx="44196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ручки сказали: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«Мы тоже очень устали,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мы одевали, кормили и мыли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ещё рисовали.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Вы знаете, как мы устали?» 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каждый пальчик сказал: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«Я тоже устал!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Я тоже трудился, я помогал!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ложку держать, и глаза умывать!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Дайте теперь нам поспать!»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ушки вдруг зашептали: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«И мы тоже устали!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Мы целый день 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всех внимательно слушали.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Мы столько узнали… 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Мы были бы рады,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если б поспали!»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И глазки сказали: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«Ох, а мы как устали!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Так устали, что аж защипали!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Мы столько сегодня видели,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а теперь хотим мы поспать,</a:t>
            </a:r>
            <a:br>
              <a:rPr lang="ru-RU" b="1">
                <a:solidFill>
                  <a:srgbClr val="666666"/>
                </a:solidFill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cs typeface="Arial" pitchFamily="34" charset="0"/>
              </a:rPr>
              <a:t>давайте нас закрывать!»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" y="4343400"/>
            <a:ext cx="403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Нам ножки сегодня сказали: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«Мы так сегодня устали,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мы столько сегодня прыгали,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что больше совсем не хотим,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чтобы нами опять дрыгали.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Мы хотим полежать, отдохнуть,</a:t>
            </a:r>
            <a:b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>
                <a:solidFill>
                  <a:srgbClr val="666666"/>
                </a:solidFill>
                <a:latin typeface="Monotype Corsiva" pitchFamily="66" charset="0"/>
                <a:cs typeface="Arial" pitchFamily="34" charset="0"/>
              </a:rPr>
              <a:t>чтобы завтра снова пуститься в путь».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приучи себя просыпаться и вставать каждый день в одно и то же время;</a:t>
            </a:r>
          </a:p>
          <a:p>
            <a:r>
              <a:rPr lang="ru-RU" b="1">
                <a:solidFill>
                  <a:srgbClr val="0000FF"/>
                </a:solidFill>
              </a:rPr>
              <a:t>выполняй каждый день утреннюю зарядку;</a:t>
            </a:r>
          </a:p>
          <a:p>
            <a:r>
              <a:rPr lang="ru-RU" b="1">
                <a:solidFill>
                  <a:srgbClr val="0000FF"/>
                </a:solidFill>
              </a:rPr>
              <a:t>следи за чистотой тела, волос, ногтей и полостью рта;</a:t>
            </a:r>
          </a:p>
          <a:p>
            <a:r>
              <a:rPr lang="ru-RU" b="1">
                <a:solidFill>
                  <a:srgbClr val="0000FF"/>
                </a:solidFill>
              </a:rPr>
              <a:t>старайся есть в одно и то же время.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5400" b="1">
                <a:solidFill>
                  <a:srgbClr val="FF0000"/>
                </a:solidFill>
              </a:rPr>
              <a:t>РЕКОМЕНДАЦИИ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971800" y="2311400"/>
            <a:ext cx="4572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</a:rPr>
              <a:t>Режим дня</a:t>
            </a:r>
            <a:r>
              <a:rPr lang="ru-RU" sz="3600" b="1">
                <a:solidFill>
                  <a:srgbClr val="0000FF"/>
                </a:solidFill>
              </a:rPr>
              <a:t> – это </a:t>
            </a:r>
          </a:p>
          <a:p>
            <a:r>
              <a:rPr lang="ru-RU" sz="3600" b="1">
                <a:solidFill>
                  <a:srgbClr val="0000FF"/>
                </a:solidFill>
              </a:rPr>
              <a:t> правильное</a:t>
            </a:r>
          </a:p>
          <a:p>
            <a:r>
              <a:rPr lang="ru-RU" sz="3600" b="1">
                <a:solidFill>
                  <a:srgbClr val="0000FF"/>
                </a:solidFill>
              </a:rPr>
              <a:t> распределение </a:t>
            </a:r>
          </a:p>
          <a:p>
            <a:r>
              <a:rPr lang="ru-RU" sz="3600" b="1">
                <a:solidFill>
                  <a:srgbClr val="0000FF"/>
                </a:solidFill>
              </a:rPr>
              <a:t> времени,</a:t>
            </a:r>
          </a:p>
          <a:p>
            <a:r>
              <a:rPr lang="ru-RU" sz="3600" b="1">
                <a:solidFill>
                  <a:srgbClr val="0000FF"/>
                </a:solidFill>
              </a:rPr>
              <a:t> на основные </a:t>
            </a:r>
          </a:p>
          <a:p>
            <a:r>
              <a:rPr lang="ru-RU" sz="3600" b="1">
                <a:solidFill>
                  <a:srgbClr val="0000FF"/>
                </a:solidFill>
              </a:rPr>
              <a:t> жизненные </a:t>
            </a:r>
          </a:p>
          <a:p>
            <a:r>
              <a:rPr lang="ru-RU" sz="3600" b="1">
                <a:solidFill>
                  <a:srgbClr val="0000FF"/>
                </a:solidFill>
              </a:rPr>
              <a:t> потребности </a:t>
            </a:r>
          </a:p>
          <a:p>
            <a:r>
              <a:rPr lang="ru-RU" sz="3600" b="1">
                <a:solidFill>
                  <a:srgbClr val="0000FF"/>
                </a:solidFill>
              </a:rPr>
              <a:t> человека.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52600" y="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0033CC"/>
                </a:solidFill>
                <a:latin typeface="Monotype Corsiva" pitchFamily="66" charset="0"/>
              </a:rPr>
              <a:t>Составь свой режим дня.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1029" descr="c429ee41ba61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127500" cy="4176713"/>
          </a:xfrm>
          <a:prstGeom prst="rect">
            <a:avLst/>
          </a:prstGeom>
          <a:noFill/>
        </p:spPr>
      </p:pic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2590800" y="228600"/>
            <a:ext cx="241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Подъём 7.30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3657600" y="2590800"/>
            <a:ext cx="52578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latin typeface="Monotype Corsiva" pitchFamily="66" charset="0"/>
              </a:rPr>
              <a:t>Каждый день, как только вы пробудились, подумайте –у меня есть бесценная человеческая жизнь, и я не собираюсь тратить ее впустую. Я буду использовать всю свою энергию чтобы развивать себя, открывать свое сердце другим людям. Я буду думать о других только хорошее, не позволю себе злиться или думать плохо о ком-то, я собираюсь быть полезным людям настолько, насколько я смогу.» </a:t>
            </a:r>
          </a:p>
          <a:p>
            <a:pPr marL="457200" indent="-457200">
              <a:spcBef>
                <a:spcPct val="50000"/>
              </a:spcBef>
            </a:pPr>
            <a:endParaRPr lang="ru-RU" sz="2400" b="1">
              <a:latin typeface="Monotype Corsiva" pitchFamily="66" charset="0"/>
            </a:endParaRPr>
          </a:p>
        </p:txBody>
      </p:sp>
      <p:sp>
        <p:nvSpPr>
          <p:cNvPr id="35848" name="Text Box 1032"/>
          <p:cNvSpPr txBox="1">
            <a:spLocks noChangeArrowheads="1"/>
          </p:cNvSpPr>
          <p:nvPr/>
        </p:nvSpPr>
        <p:spPr bwMode="auto">
          <a:xfrm>
            <a:off x="5105400" y="228600"/>
            <a:ext cx="3657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Утром зазвонил будильник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Мне будильник ни к чему,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Потому, что без звоночка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Встать так рано я могу!</a:t>
            </a:r>
          </a:p>
        </p:txBody>
      </p:sp>
      <p:pic>
        <p:nvPicPr>
          <p:cNvPr id="35854" name="Picture 1038" descr="3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76800"/>
            <a:ext cx="1463675" cy="146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270915985f52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49738" cy="4238625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84888" y="260350"/>
            <a:ext cx="252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Зарядка 7.40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029200" y="1295400"/>
            <a:ext cx="3657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Занимаюсь я зарядкой,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По утрам, по вечерам.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Со здоровьем всё в порядке,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Что советую я Вам.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А потом пойду в присядку,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Потанцую на ковре.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Так я делаю зарядку,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Рано утром на заре.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Головой вращаю смело,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Поклонюсь Вам до земли.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Дух здоровый, крепче тело,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>С добрым утром — земляки!</a:t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111111"/>
                </a:solidFill>
                <a:latin typeface="Monotype Corsiva" pitchFamily="66" charset="0"/>
              </a:rPr>
              <a:t/>
            </a:r>
            <a:br>
              <a:rPr lang="ru-RU" sz="2400" b="1">
                <a:solidFill>
                  <a:srgbClr val="111111"/>
                </a:solidFill>
                <a:latin typeface="Monotype Corsiva" pitchFamily="66" charset="0"/>
              </a:rPr>
            </a:br>
            <a:endParaRPr lang="ru-RU" sz="2400" b="1">
              <a:solidFill>
                <a:srgbClr val="11111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7" name="Picture 33" descr="91307b4f8fa3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816350" cy="3816350"/>
          </a:xfrm>
          <a:prstGeom prst="rect">
            <a:avLst/>
          </a:prstGeom>
          <a:noFill/>
        </p:spPr>
      </p:pic>
      <p:pic>
        <p:nvPicPr>
          <p:cNvPr id="6178" name="Picture 34" descr="6ef2c4d023c6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3141663"/>
            <a:ext cx="3349625" cy="3455987"/>
          </a:xfrm>
          <a:prstGeom prst="rect">
            <a:avLst/>
          </a:prstGeom>
          <a:noFill/>
        </p:spPr>
      </p:pic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638800" y="1524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Умывание 7.50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52400" y="3844925"/>
            <a:ext cx="3581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Снует зубная щетка,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Как по морю лодка,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Как по речке пароход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По зубам она идет,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Вверх и вниз, туда-обратно.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Счистим мы налет и пятна.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Чтобы зубки не болели,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Чтоб как зимний снег белели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962400" y="533400"/>
            <a:ext cx="2971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Волшебная водичка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 розовое личико,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Ручеек из сказки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 носик и на глазки,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Брызги из кадушки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 щечки и на ушки,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Дождичек из лейки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 лобик и на шейку.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Ливень с теплой тучки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 маленькие ручки.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Вот какой чистюля! Целуй меня, мамуля!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 descr="0c6106eabb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36838"/>
            <a:ext cx="3821113" cy="3821112"/>
          </a:xfrm>
          <a:prstGeom prst="rect">
            <a:avLst/>
          </a:prstGeom>
          <a:noFill/>
        </p:spPr>
      </p:pic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6400800" y="38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Завтрак  8.00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3400" y="914400"/>
            <a:ext cx="4648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Съели завтрак, попрощались,</a:t>
            </a:r>
          </a:p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Быстро в школу собирались.</a:t>
            </a:r>
          </a:p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Здравствуй школа! Здравствуй класс!</a:t>
            </a:r>
          </a:p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Ждёт учительница нас.</a:t>
            </a:r>
            <a:r>
              <a:rPr lang="ru-RU" sz="3200" b="1">
                <a:latin typeface="Monotype Corsiva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6" name="Picture 80" descr="7428d74289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81300"/>
            <a:ext cx="4935537" cy="3652838"/>
          </a:xfrm>
          <a:prstGeom prst="rect">
            <a:avLst/>
          </a:prstGeom>
          <a:noFill/>
        </p:spPr>
      </p:pic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762000" y="152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Дорога в школу   8.15-8.45</a:t>
            </a: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152400" y="914400"/>
            <a:ext cx="42672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Утром , по дороге в школу,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Свежим воздухом дышу,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Жду подружку  я у дома,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Вместе с ней теперь иду.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Мы немного поболтаем,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Посмеёмся ведь тогда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Нам дорога в школу длинной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Не наскучит никогда.</a:t>
            </a:r>
          </a:p>
        </p:txBody>
      </p:sp>
      <p:pic>
        <p:nvPicPr>
          <p:cNvPr id="9299" name="Picture 83" descr="humor1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52400"/>
            <a:ext cx="184785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 descr="4ca1f4b728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4103688" cy="4103688"/>
          </a:xfrm>
          <a:prstGeom prst="rect">
            <a:avLst/>
          </a:prstGeom>
          <a:noFill/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419600" y="76200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Чтобы грамотнее стать…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Надо книжки почитать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И задачи все решить,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Чтоб пятёрку получить!</a:t>
            </a:r>
            <a:br>
              <a:rPr lang="ru-RU" sz="3200" b="1">
                <a:latin typeface="Monotype Corsiva" pitchFamily="66" charset="0"/>
              </a:rPr>
            </a:br>
            <a:endParaRPr lang="ru-RU" sz="3200" b="1">
              <a:latin typeface="Monotype Corsiva" pitchFamily="66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447800" y="1524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Уроки 9.00-13.05</a:t>
            </a:r>
          </a:p>
        </p:txBody>
      </p:sp>
      <p:pic>
        <p:nvPicPr>
          <p:cNvPr id="8219" name="Picture 27" descr="l1_sociol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819400"/>
            <a:ext cx="2228850" cy="3749675"/>
          </a:xfrm>
          <a:prstGeom prst="rect">
            <a:avLst/>
          </a:prstGeom>
          <a:noFill/>
        </p:spPr>
      </p:pic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81000" y="4724400"/>
            <a:ext cx="6019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звонком звенит звонок,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Точно в срок идёт урок,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Нужно очень много знать,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Чтоб полезным  в жизни стать.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</a:t>
            </a:r>
            <a:endParaRPr lang="ru-RU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ost-53751-1221158065т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032250" cy="3971925"/>
          </a:xfrm>
          <a:prstGeom prst="rect">
            <a:avLst/>
          </a:prstGeom>
          <a:noFill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038600" y="228600"/>
            <a:ext cx="4953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 свиданья, школьный дом!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Завтра снова мы придём!</a:t>
            </a:r>
          </a:p>
          <a:p>
            <a:pPr>
              <a:spcBef>
                <a:spcPct val="50000"/>
              </a:spcBef>
            </a:pPr>
            <a:endParaRPr lang="ru-RU" sz="3200" b="1">
              <a:latin typeface="Monotype Corsiva" pitchFamily="66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038600" y="1295400"/>
            <a:ext cx="4953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Чтобы успеть сделать заданные на дом уроки, помочь в работе по дому, почитать, погулять, самостоятельно позаниматься физическими упражнениями или любимым видом спорта – в секции, нужно уметь правильно распределить время.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13.05-13.45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3" name="Picture 53" descr="540bbb08e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838200"/>
            <a:ext cx="3244850" cy="3244850"/>
          </a:xfrm>
          <a:prstGeom prst="rect">
            <a:avLst/>
          </a:prstGeom>
          <a:noFill/>
        </p:spPr>
      </p:pic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304800" y="762000"/>
            <a:ext cx="4572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Полдник съели, погуляли,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Поработали опять: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Из портфеля мы достали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Свой учебник и тетрадь. 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914400" y="152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15.30-16.30</a:t>
            </a:r>
          </a:p>
        </p:txBody>
      </p:sp>
      <p:pic>
        <p:nvPicPr>
          <p:cNvPr id="10297" name="Picture 57" descr="деви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3429000" cy="3429000"/>
          </a:xfrm>
          <a:prstGeom prst="rect">
            <a:avLst/>
          </a:prstGeom>
          <a:noFill/>
        </p:spPr>
      </p:pic>
      <p:pic>
        <p:nvPicPr>
          <p:cNvPr id="10300" name="Picture 60" descr="4b482ecf9e64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419600"/>
            <a:ext cx="1905000" cy="1862138"/>
          </a:xfrm>
          <a:prstGeom prst="rect">
            <a:avLst/>
          </a:prstGeom>
          <a:noFill/>
        </p:spPr>
      </p:pic>
      <p:pic>
        <p:nvPicPr>
          <p:cNvPr id="10301" name="Picture 61" descr="53f2c2f77d9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91000"/>
            <a:ext cx="1676400" cy="2171700"/>
          </a:xfrm>
          <a:prstGeom prst="rect">
            <a:avLst/>
          </a:prstGeom>
          <a:noFill/>
        </p:spPr>
      </p:pic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4953000" y="190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13.50-14.10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441</Words>
  <Application>Microsoft Office PowerPoint</Application>
  <PresentationFormat>Экран (4:3)</PresentationFormat>
  <Paragraphs>87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11</cp:revision>
  <cp:lastPrinted>1601-01-01T00:00:00Z</cp:lastPrinted>
  <dcterms:created xsi:type="dcterms:W3CDTF">2008-12-19T17:31:08Z</dcterms:created>
  <dcterms:modified xsi:type="dcterms:W3CDTF">2013-09-06T17:43:14Z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