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8" r:id="rId2"/>
    <p:sldId id="258" r:id="rId3"/>
    <p:sldId id="259" r:id="rId4"/>
    <p:sldId id="267" r:id="rId5"/>
    <p:sldId id="263" r:id="rId6"/>
    <p:sldId id="260" r:id="rId7"/>
    <p:sldId id="266" r:id="rId8"/>
    <p:sldId id="264" r:id="rId9"/>
    <p:sldId id="261"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pPr>
              <a:defRPr/>
            </a:pPr>
            <a:fld id="{24860CA2-6E8A-4E99-80E8-D2B570C81062}" type="datetimeFigureOut">
              <a:rPr lang="ru-RU" smtClean="0"/>
              <a:pPr>
                <a:defRPr/>
              </a:pPr>
              <a:t>05.02.2013</a:t>
            </a:fld>
            <a:endParaRPr lang="ru-RU"/>
          </a:p>
        </p:txBody>
      </p:sp>
      <p:sp>
        <p:nvSpPr>
          <p:cNvPr id="23" name="Slide Number Placeholder 22"/>
          <p:cNvSpPr>
            <a:spLocks noGrp="1"/>
          </p:cNvSpPr>
          <p:nvPr>
            <p:ph type="sldNum" sz="quarter" idx="11"/>
          </p:nvPr>
        </p:nvSpPr>
        <p:spPr/>
        <p:txBody>
          <a:bodyPr/>
          <a:lstStyle/>
          <a:p>
            <a:pPr>
              <a:defRPr/>
            </a:pPr>
            <a:fld id="{92E2232E-12BC-432D-899D-065B16C770EF}" type="slidenum">
              <a:rPr lang="ru-RU" smtClean="0"/>
              <a:pPr>
                <a:defRPr/>
              </a:pPr>
              <a:t>‹#›</a:t>
            </a:fld>
            <a:endParaRPr lang="ru-RU"/>
          </a:p>
        </p:txBody>
      </p:sp>
      <p:sp>
        <p:nvSpPr>
          <p:cNvPr id="24" name="Footer Placeholder 23"/>
          <p:cNvSpPr>
            <a:spLocks noGrp="1"/>
          </p:cNvSpPr>
          <p:nvPr>
            <p:ph type="ftr" sz="quarter" idx="12"/>
          </p:nvPr>
        </p:nvSpPr>
        <p:spPr/>
        <p:txBody>
          <a:bodyPr/>
          <a:lstStyle/>
          <a:p>
            <a:pPr>
              <a:defRPr/>
            </a:pPr>
            <a:endParaRPr lang="ru-RU"/>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B16B108A-5001-4009-85C3-B6B9CC7164C0}" type="datetimeFigureOut">
              <a:rPr lang="ru-RU" smtClean="0"/>
              <a:pPr>
                <a:defRPr/>
              </a:pPr>
              <a:t>05.02.2013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F571440-9CA1-4ACC-9CB5-B1FA705F2A36}"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C55DE1C-8456-4377-9682-80BB738CB45A}" type="datetimeFigureOut">
              <a:rPr lang="ru-RU" smtClean="0"/>
              <a:pPr>
                <a:defRPr/>
              </a:pPr>
              <a:t>05.02.2013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9CC040E-122E-4DC5-8AF1-84833FABDD67}"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11"/>
          <p:cNvSpPr>
            <a:spLocks noGrp="1"/>
          </p:cNvSpPr>
          <p:nvPr>
            <p:ph type="dt" sz="half" idx="14"/>
          </p:nvPr>
        </p:nvSpPr>
        <p:spPr/>
        <p:txBody>
          <a:bodyPr/>
          <a:lstStyle/>
          <a:p>
            <a:pPr>
              <a:defRPr/>
            </a:pPr>
            <a:fld id="{BFAB8B1A-84CC-4784-B566-C626581039B2}" type="datetimeFigureOut">
              <a:rPr lang="ru-RU" smtClean="0"/>
              <a:pPr>
                <a:defRPr/>
              </a:pPr>
              <a:t>05.02.2013</a:t>
            </a:fld>
            <a:endParaRPr lang="ru-RU"/>
          </a:p>
        </p:txBody>
      </p:sp>
      <p:sp>
        <p:nvSpPr>
          <p:cNvPr id="19" name="Slide Number Placeholder 18"/>
          <p:cNvSpPr>
            <a:spLocks noGrp="1"/>
          </p:cNvSpPr>
          <p:nvPr>
            <p:ph type="sldNum" sz="quarter" idx="15"/>
          </p:nvPr>
        </p:nvSpPr>
        <p:spPr/>
        <p:txBody>
          <a:bodyPr/>
          <a:lstStyle/>
          <a:p>
            <a:pPr>
              <a:defRPr/>
            </a:pPr>
            <a:fld id="{CB84AE35-BA07-4E02-BC6B-80F1B16E5172}" type="slidenum">
              <a:rPr lang="ru-RU" smtClean="0"/>
              <a:pPr>
                <a:defRPr/>
              </a:pPr>
              <a:t>‹#›</a:t>
            </a:fld>
            <a:endParaRPr lang="ru-RU"/>
          </a:p>
        </p:txBody>
      </p:sp>
      <p:sp>
        <p:nvSpPr>
          <p:cNvPr id="21" name="Footer Placeholder 20"/>
          <p:cNvSpPr>
            <a:spLocks noGrp="1"/>
          </p:cNvSpPr>
          <p:nvPr>
            <p:ph type="ftr" sz="quarter" idx="16"/>
          </p:nvPr>
        </p:nvSpPr>
        <p:spPr/>
        <p:txBody>
          <a:bodyPr/>
          <a:lstStyle/>
          <a:p>
            <a:pPr>
              <a:defRPr/>
            </a:pPr>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Date Placeholder 15"/>
          <p:cNvSpPr>
            <a:spLocks noGrp="1"/>
          </p:cNvSpPr>
          <p:nvPr>
            <p:ph type="dt" sz="half" idx="10"/>
          </p:nvPr>
        </p:nvSpPr>
        <p:spPr/>
        <p:txBody>
          <a:bodyPr/>
          <a:lstStyle/>
          <a:p>
            <a:pPr>
              <a:defRPr/>
            </a:pPr>
            <a:fld id="{75434978-905D-40A2-8195-45A33EEA844D}" type="datetimeFigureOut">
              <a:rPr lang="ru-RU" smtClean="0"/>
              <a:pPr>
                <a:defRPr/>
              </a:pPr>
              <a:t>05.02.2013</a:t>
            </a:fld>
            <a:endParaRPr lang="ru-RU"/>
          </a:p>
        </p:txBody>
      </p:sp>
      <p:sp>
        <p:nvSpPr>
          <p:cNvPr id="20" name="Slide Number Placeholder 19"/>
          <p:cNvSpPr>
            <a:spLocks noGrp="1"/>
          </p:cNvSpPr>
          <p:nvPr>
            <p:ph type="sldNum" sz="quarter" idx="11"/>
          </p:nvPr>
        </p:nvSpPr>
        <p:spPr/>
        <p:txBody>
          <a:bodyPr/>
          <a:lstStyle/>
          <a:p>
            <a:pPr>
              <a:defRPr/>
            </a:pPr>
            <a:fld id="{58590DFC-800F-44D2-B016-B5D7039A74AC}" type="slidenum">
              <a:rPr lang="ru-RU" smtClean="0"/>
              <a:pPr>
                <a:defRPr/>
              </a:pPr>
              <a:t>‹#›</a:t>
            </a:fld>
            <a:endParaRPr lang="ru-RU"/>
          </a:p>
        </p:txBody>
      </p:sp>
      <p:sp>
        <p:nvSpPr>
          <p:cNvPr id="21" name="Footer Placeholder 20"/>
          <p:cNvSpPr>
            <a:spLocks noGrp="1"/>
          </p:cNvSpPr>
          <p:nvPr>
            <p:ph type="ftr" sz="quarter" idx="12"/>
          </p:nvPr>
        </p:nvSpPr>
        <p:spPr/>
        <p:txBody>
          <a:bodyPr/>
          <a:lstStyle/>
          <a:p>
            <a:pPr>
              <a:defRPr/>
            </a:pPr>
            <a:endParaRPr lang="ru-RU"/>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7" name="Title 26"/>
          <p:cNvSpPr>
            <a:spLocks noGrp="1"/>
          </p:cNvSpPr>
          <p:nvPr>
            <p:ph type="title"/>
          </p:nvPr>
        </p:nvSpPr>
        <p:spPr/>
        <p:txBody>
          <a:bodyPr/>
          <a:lstStyle/>
          <a:p>
            <a:r>
              <a:rPr lang="ru-RU" smtClean="0"/>
              <a:t>Образец заголовка</a:t>
            </a:r>
            <a:endParaRPr lang="en-US" dirty="0"/>
          </a:p>
        </p:txBody>
      </p:sp>
      <p:sp>
        <p:nvSpPr>
          <p:cNvPr id="20" name="Date Placeholder 19"/>
          <p:cNvSpPr>
            <a:spLocks noGrp="1"/>
          </p:cNvSpPr>
          <p:nvPr>
            <p:ph type="dt" sz="half" idx="15"/>
          </p:nvPr>
        </p:nvSpPr>
        <p:spPr/>
        <p:txBody>
          <a:bodyPr/>
          <a:lstStyle/>
          <a:p>
            <a:pPr>
              <a:defRPr/>
            </a:pPr>
            <a:fld id="{F9477027-B041-4783-916D-E071776AAA35}" type="datetimeFigureOut">
              <a:rPr lang="ru-RU" smtClean="0"/>
              <a:pPr>
                <a:defRPr/>
              </a:pPr>
              <a:t>05.02.2013</a:t>
            </a:fld>
            <a:endParaRPr lang="ru-RU"/>
          </a:p>
        </p:txBody>
      </p:sp>
      <p:sp>
        <p:nvSpPr>
          <p:cNvPr id="25" name="Slide Number Placeholder 24"/>
          <p:cNvSpPr>
            <a:spLocks noGrp="1"/>
          </p:cNvSpPr>
          <p:nvPr>
            <p:ph type="sldNum" sz="quarter" idx="16"/>
          </p:nvPr>
        </p:nvSpPr>
        <p:spPr/>
        <p:txBody>
          <a:bodyPr/>
          <a:lstStyle/>
          <a:p>
            <a:pPr>
              <a:defRPr/>
            </a:pPr>
            <a:fld id="{0B73F28E-003C-4300-97D7-89936F95A3C6}" type="slidenum">
              <a:rPr lang="ru-RU" smtClean="0"/>
              <a:pPr>
                <a:defRPr/>
              </a:pPr>
              <a:t>‹#›</a:t>
            </a:fld>
            <a:endParaRPr lang="ru-RU"/>
          </a:p>
        </p:txBody>
      </p:sp>
      <p:sp>
        <p:nvSpPr>
          <p:cNvPr id="26" name="Footer Placeholder 25"/>
          <p:cNvSpPr>
            <a:spLocks noGrp="1"/>
          </p:cNvSpPr>
          <p:nvPr>
            <p:ph type="ftr" sz="quarter" idx="17"/>
          </p:nvPr>
        </p:nvSpPr>
        <p:spPr/>
        <p:txBody>
          <a:bodyPr/>
          <a:lstStyle/>
          <a:p>
            <a:pPr>
              <a:defRPr/>
            </a:pP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0" name="Title 29"/>
          <p:cNvSpPr>
            <a:spLocks noGrp="1"/>
          </p:cNvSpPr>
          <p:nvPr>
            <p:ph type="title"/>
          </p:nvPr>
        </p:nvSpPr>
        <p:spPr/>
        <p:txBody>
          <a:bodyPr/>
          <a:lstStyle/>
          <a:p>
            <a:r>
              <a:rPr lang="ru-RU" smtClean="0"/>
              <a:t>Образец заголовка</a:t>
            </a:r>
            <a:endParaRPr lang="en-US"/>
          </a:p>
        </p:txBody>
      </p:sp>
      <p:sp>
        <p:nvSpPr>
          <p:cNvPr id="20" name="Date Placeholder 19"/>
          <p:cNvSpPr>
            <a:spLocks noGrp="1"/>
          </p:cNvSpPr>
          <p:nvPr>
            <p:ph type="dt" sz="half" idx="16"/>
          </p:nvPr>
        </p:nvSpPr>
        <p:spPr/>
        <p:txBody>
          <a:bodyPr/>
          <a:lstStyle/>
          <a:p>
            <a:pPr>
              <a:defRPr/>
            </a:pPr>
            <a:fld id="{ADF7CDAA-1FB0-4BD4-87AF-D3FC25A103AB}" type="datetimeFigureOut">
              <a:rPr lang="ru-RU" smtClean="0"/>
              <a:pPr>
                <a:defRPr/>
              </a:pPr>
              <a:t>05.02.2013</a:t>
            </a:fld>
            <a:endParaRPr lang="ru-RU"/>
          </a:p>
        </p:txBody>
      </p:sp>
      <p:sp>
        <p:nvSpPr>
          <p:cNvPr id="24" name="Slide Number Placeholder 23"/>
          <p:cNvSpPr>
            <a:spLocks noGrp="1"/>
          </p:cNvSpPr>
          <p:nvPr>
            <p:ph type="sldNum" sz="quarter" idx="17"/>
          </p:nvPr>
        </p:nvSpPr>
        <p:spPr/>
        <p:txBody>
          <a:bodyPr/>
          <a:lstStyle/>
          <a:p>
            <a:pPr>
              <a:defRPr/>
            </a:pPr>
            <a:fld id="{B9509DBC-D328-4C9F-AB45-9FE36E4EA750}" type="slidenum">
              <a:rPr lang="ru-RU" smtClean="0"/>
              <a:pPr>
                <a:defRPr/>
              </a:pPr>
              <a:t>‹#›</a:t>
            </a:fld>
            <a:endParaRPr lang="ru-RU"/>
          </a:p>
        </p:txBody>
      </p:sp>
      <p:sp>
        <p:nvSpPr>
          <p:cNvPr id="29" name="Footer Placeholder 28"/>
          <p:cNvSpPr>
            <a:spLocks noGrp="1"/>
          </p:cNvSpPr>
          <p:nvPr>
            <p:ph type="ftr" sz="quarter" idx="18"/>
          </p:nvPr>
        </p:nvSpPr>
        <p:spPr/>
        <p:txBody>
          <a:body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pPr>
              <a:defRPr/>
            </a:pPr>
            <a:fld id="{8801F8C6-8FD5-493D-B2E8-7CF48960B2F0}" type="datetimeFigureOut">
              <a:rPr lang="ru-RU" smtClean="0"/>
              <a:pPr>
                <a:defRPr/>
              </a:pPr>
              <a:t>05.02.2013</a:t>
            </a:fld>
            <a:endParaRPr lang="ru-RU"/>
          </a:p>
        </p:txBody>
      </p:sp>
      <p:sp>
        <p:nvSpPr>
          <p:cNvPr id="14" name="Slide Number Placeholder 13"/>
          <p:cNvSpPr>
            <a:spLocks noGrp="1"/>
          </p:cNvSpPr>
          <p:nvPr>
            <p:ph type="sldNum" sz="quarter" idx="11"/>
          </p:nvPr>
        </p:nvSpPr>
        <p:spPr/>
        <p:txBody>
          <a:bodyPr/>
          <a:lstStyle/>
          <a:p>
            <a:pPr>
              <a:defRPr/>
            </a:pPr>
            <a:fld id="{C4E2A85C-6750-43EC-866A-532A4DF8F1A8}" type="slidenum">
              <a:rPr lang="ru-RU" smtClean="0"/>
              <a:pPr>
                <a:defRPr/>
              </a:pPr>
              <a:t>‹#›</a:t>
            </a:fld>
            <a:endParaRPr lang="ru-RU"/>
          </a:p>
        </p:txBody>
      </p:sp>
      <p:sp>
        <p:nvSpPr>
          <p:cNvPr id="18" name="Footer Placeholder 17"/>
          <p:cNvSpPr>
            <a:spLocks noGrp="1"/>
          </p:cNvSpPr>
          <p:nvPr>
            <p:ph type="ftr" sz="quarter" idx="12"/>
          </p:nvPr>
        </p:nvSpPr>
        <p:spPr/>
        <p:txBody>
          <a:bodyPr/>
          <a:lstStyle/>
          <a:p>
            <a:pPr>
              <a:defRPr/>
            </a:pPr>
            <a:endParaRPr lang="ru-RU"/>
          </a:p>
        </p:txBody>
      </p:sp>
      <p:sp>
        <p:nvSpPr>
          <p:cNvPr id="15" name="Title 14"/>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480A2F03-32AA-4785-9C49-AB353DD0CEC3}" type="datetimeFigureOut">
              <a:rPr lang="ru-RU" smtClean="0"/>
              <a:pPr>
                <a:defRPr/>
              </a:pPr>
              <a:t>05.02.2013</a:t>
            </a:fld>
            <a:endParaRPr lang="ru-RU"/>
          </a:p>
        </p:txBody>
      </p:sp>
      <p:sp>
        <p:nvSpPr>
          <p:cNvPr id="12" name="Slide Number Placeholder 11"/>
          <p:cNvSpPr>
            <a:spLocks noGrp="1"/>
          </p:cNvSpPr>
          <p:nvPr>
            <p:ph type="sldNum" sz="quarter" idx="11"/>
          </p:nvPr>
        </p:nvSpPr>
        <p:spPr/>
        <p:txBody>
          <a:bodyPr/>
          <a:lstStyle/>
          <a:p>
            <a:pPr>
              <a:defRPr/>
            </a:pPr>
            <a:fld id="{BB23FD20-A2BF-4695-AD4A-42AFD04EF246}" type="slidenum">
              <a:rPr lang="ru-RU" smtClean="0"/>
              <a:pPr>
                <a:defRPr/>
              </a:pPr>
              <a:t>‹#›</a:t>
            </a:fld>
            <a:endParaRPr lang="ru-RU"/>
          </a:p>
        </p:txBody>
      </p:sp>
      <p:sp>
        <p:nvSpPr>
          <p:cNvPr id="13" name="Footer Placeholder 12"/>
          <p:cNvSpPr>
            <a:spLocks noGrp="1"/>
          </p:cNvSpPr>
          <p:nvPr>
            <p:ph type="ftr" sz="quarter" idx="12"/>
          </p:nvPr>
        </p:nvSpPr>
        <p:spPr/>
        <p:txBody>
          <a:bodyPr/>
          <a:lstStyle/>
          <a:p>
            <a:pPr>
              <a:defRPr/>
            </a:pPr>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ru-RU" smtClean="0"/>
              <a:t>Образец заголовка</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Date Placeholder 12"/>
          <p:cNvSpPr>
            <a:spLocks noGrp="1"/>
          </p:cNvSpPr>
          <p:nvPr>
            <p:ph type="dt" sz="half" idx="15"/>
          </p:nvPr>
        </p:nvSpPr>
        <p:spPr/>
        <p:txBody>
          <a:bodyPr/>
          <a:lstStyle/>
          <a:p>
            <a:pPr>
              <a:defRPr/>
            </a:pPr>
            <a:fld id="{9A33E6DE-7275-4741-97C0-51A0B5C04716}" type="datetimeFigureOut">
              <a:rPr lang="ru-RU" smtClean="0"/>
              <a:pPr>
                <a:defRPr/>
              </a:pPr>
              <a:t>05.02.2013</a:t>
            </a:fld>
            <a:endParaRPr lang="ru-RU"/>
          </a:p>
        </p:txBody>
      </p:sp>
      <p:sp>
        <p:nvSpPr>
          <p:cNvPr id="18" name="Slide Number Placeholder 17"/>
          <p:cNvSpPr>
            <a:spLocks noGrp="1"/>
          </p:cNvSpPr>
          <p:nvPr>
            <p:ph type="sldNum" sz="quarter" idx="16"/>
          </p:nvPr>
        </p:nvSpPr>
        <p:spPr/>
        <p:txBody>
          <a:bodyPr/>
          <a:lstStyle/>
          <a:p>
            <a:pPr>
              <a:defRPr/>
            </a:pPr>
            <a:fld id="{4E6A12BA-B50B-4701-8291-3E91A001E097}" type="slidenum">
              <a:rPr lang="ru-RU" smtClean="0"/>
              <a:pPr>
                <a:defRPr/>
              </a:pPr>
              <a:t>‹#›</a:t>
            </a:fld>
            <a:endParaRPr lang="ru-RU"/>
          </a:p>
        </p:txBody>
      </p:sp>
      <p:sp>
        <p:nvSpPr>
          <p:cNvPr id="20" name="Footer Placeholder 19"/>
          <p:cNvSpPr>
            <a:spLocks noGrp="1"/>
          </p:cNvSpPr>
          <p:nvPr>
            <p:ph type="ftr" sz="quarter" idx="17"/>
          </p:nvPr>
        </p:nvSpPr>
        <p:spPr/>
        <p:txBody>
          <a:body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3" name="Date Placeholder 12"/>
          <p:cNvSpPr>
            <a:spLocks noGrp="1"/>
          </p:cNvSpPr>
          <p:nvPr>
            <p:ph type="dt" sz="half" idx="14"/>
          </p:nvPr>
        </p:nvSpPr>
        <p:spPr/>
        <p:txBody>
          <a:bodyPr/>
          <a:lstStyle/>
          <a:p>
            <a:pPr>
              <a:defRPr/>
            </a:pPr>
            <a:fld id="{BE98F168-7A88-4FC4-86B9-6104603164F5}" type="datetimeFigureOut">
              <a:rPr lang="ru-RU" smtClean="0"/>
              <a:pPr>
                <a:defRPr/>
              </a:pPr>
              <a:t>05.02.2013</a:t>
            </a:fld>
            <a:endParaRPr lang="ru-RU"/>
          </a:p>
        </p:txBody>
      </p:sp>
      <p:sp>
        <p:nvSpPr>
          <p:cNvPr id="20" name="Slide Number Placeholder 19"/>
          <p:cNvSpPr>
            <a:spLocks noGrp="1"/>
          </p:cNvSpPr>
          <p:nvPr>
            <p:ph type="sldNum" sz="quarter" idx="15"/>
          </p:nvPr>
        </p:nvSpPr>
        <p:spPr/>
        <p:txBody>
          <a:bodyPr/>
          <a:lstStyle/>
          <a:p>
            <a:pPr>
              <a:defRPr/>
            </a:pPr>
            <a:fld id="{15E70B9C-1B2E-4EFA-A950-F76F48C8A802}" type="slidenum">
              <a:rPr lang="ru-RU" smtClean="0"/>
              <a:pPr>
                <a:defRPr/>
              </a:pPr>
              <a:t>‹#›</a:t>
            </a:fld>
            <a:endParaRPr lang="ru-RU"/>
          </a:p>
        </p:txBody>
      </p:sp>
      <p:sp>
        <p:nvSpPr>
          <p:cNvPr id="21" name="Footer Placeholder 20"/>
          <p:cNvSpPr>
            <a:spLocks noGrp="1"/>
          </p:cNvSpPr>
          <p:nvPr>
            <p:ph type="ftr" sz="quarter" idx="16"/>
          </p:nvPr>
        </p:nvSpPr>
        <p:spPr/>
        <p:txBody>
          <a:body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pPr>
              <a:defRPr/>
            </a:pPr>
            <a:fld id="{5D7AA7ED-9F2E-40B1-8AA3-5E2B283B84AE}" type="datetimeFigureOut">
              <a:rPr lang="ru-RU" smtClean="0"/>
              <a:pPr>
                <a:defRPr/>
              </a:pPr>
              <a:t>05.02.2013</a:t>
            </a:fld>
            <a:endParaRPr lang="ru-RU"/>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pPr>
              <a:defRPr/>
            </a:pPr>
            <a:endParaRPr lang="ru-RU"/>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pPr>
              <a:defRPr/>
            </a:pPr>
            <a:fld id="{913D7BAE-1F99-4204-AF5B-95BBA75DB4C9}"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u.wikipedia.org/wiki/%D0%A4%D0%B8%D0%BB%D0%BE%D1%81%D0%BE%D1%84%D0%B8%D1%8F"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ru.wikipedia.org/wiki/%D0%AD%D1%80%D0%B8%D0%BA_%D0%91%D0%B5%D1%80%D0%BD"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normAutofit/>
          </a:bodyPr>
          <a:lstStyle/>
          <a:p>
            <a:r>
              <a:rPr lang="ru-RU" sz="6000" dirty="0" smtClean="0"/>
              <a:t>Эрика Берна</a:t>
            </a:r>
            <a:endParaRPr lang="ru-RU" sz="6000" dirty="0"/>
          </a:p>
        </p:txBody>
      </p:sp>
      <p:sp>
        <p:nvSpPr>
          <p:cNvPr id="3" name="Заголовок 2"/>
          <p:cNvSpPr>
            <a:spLocks noGrp="1"/>
          </p:cNvSpPr>
          <p:nvPr>
            <p:ph type="title"/>
          </p:nvPr>
        </p:nvSpPr>
        <p:spPr/>
        <p:txBody>
          <a:bodyPr/>
          <a:lstStyle/>
          <a:p>
            <a:r>
              <a:rPr lang="ru-RU" dirty="0" err="1" smtClean="0"/>
              <a:t>Трансактный</a:t>
            </a:r>
            <a:r>
              <a:rPr lang="ru-RU" dirty="0" smtClean="0"/>
              <a:t> анализ </a:t>
            </a:r>
            <a:endParaRPr lang="ru-RU" dirty="0"/>
          </a:p>
        </p:txBody>
      </p:sp>
    </p:spTree>
    <p:extLst>
      <p:ext uri="{BB962C8B-B14F-4D97-AF65-F5344CB8AC3E}">
        <p14:creationId xmlns:p14="http://schemas.microsoft.com/office/powerpoint/2010/main" val="109845098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4"/>
          </p:nvPr>
        </p:nvSpPr>
        <p:spPr/>
        <p:txBody>
          <a:bodyPr/>
          <a:lstStyle/>
          <a:p>
            <a:endParaRPr lang="ru-RU"/>
          </a:p>
        </p:txBody>
      </p:sp>
      <p:sp>
        <p:nvSpPr>
          <p:cNvPr id="4099" name="Содержимое 2"/>
          <p:cNvSpPr>
            <a:spLocks noGrp="1"/>
          </p:cNvSpPr>
          <p:nvPr>
            <p:ph sz="quarter" idx="13"/>
          </p:nvPr>
        </p:nvSpPr>
        <p:spPr/>
        <p:txBody>
          <a:bodyPr/>
          <a:lstStyle/>
          <a:p>
            <a:r>
              <a:rPr lang="ru-RU" dirty="0" smtClean="0"/>
              <a:t>психологическая модель, служащая для описания и анализа поведения человека — как индивидуально, так и в составе </a:t>
            </a:r>
            <a:r>
              <a:rPr lang="ru-RU" dirty="0"/>
              <a:t>групп. Данная модель включает </a:t>
            </a:r>
            <a:r>
              <a:rPr lang="ru-RU" dirty="0">
                <a:hlinkClick r:id="rId2" action="ppaction://hlinkfile" tooltip="Философия"/>
              </a:rPr>
              <a:t>философию</a:t>
            </a:r>
            <a:r>
              <a:rPr lang="ru-RU" dirty="0"/>
              <a:t>, теорию и методы, позволяющие людям </a:t>
            </a:r>
            <a:r>
              <a:rPr lang="ru-RU" dirty="0" smtClean="0"/>
              <a:t>понять самих себя и особенность своего взаимодействия с окружающими.</a:t>
            </a:r>
          </a:p>
        </p:txBody>
      </p:sp>
      <p:sp>
        <p:nvSpPr>
          <p:cNvPr id="2" name="Заголовок 1"/>
          <p:cNvSpPr>
            <a:spLocks noGrp="1"/>
          </p:cNvSpPr>
          <p:nvPr>
            <p:ph type="title"/>
          </p:nvPr>
        </p:nvSpPr>
        <p:spPr>
          <a:xfrm>
            <a:off x="611560" y="548680"/>
            <a:ext cx="7680960" cy="778768"/>
          </a:xfrm>
        </p:spPr>
        <p:txBody>
          <a:bodyPr rtlCol="0">
            <a:normAutofit/>
          </a:bodyPr>
          <a:lstStyle/>
          <a:p>
            <a:pPr fontAlgn="auto">
              <a:spcAft>
                <a:spcPts val="0"/>
              </a:spcAft>
              <a:defRPr/>
            </a:pPr>
            <a:r>
              <a:rPr lang="ru-RU" b="1" i="1" dirty="0" err="1" smtClean="0"/>
              <a:t>Трансакционный</a:t>
            </a:r>
            <a:r>
              <a:rPr lang="ru-RU" b="1" i="1" dirty="0" smtClean="0"/>
              <a:t> </a:t>
            </a:r>
            <a:r>
              <a:rPr lang="ru-RU" b="1" i="1" dirty="0" smtClean="0"/>
              <a:t>анализ</a:t>
            </a:r>
            <a:endParaRPr lang="ru-RU" dirty="0"/>
          </a:p>
        </p:txBody>
      </p:sp>
      <p:pic>
        <p:nvPicPr>
          <p:cNvPr id="4101" name="Picture 5" descr="D:\Изображения\transaktnii_anal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3428999"/>
            <a:ext cx="5238130" cy="2949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4"/>
          </p:nvPr>
        </p:nvSpPr>
        <p:spPr/>
        <p:txBody>
          <a:bodyPr>
            <a:normAutofit/>
          </a:bodyPr>
          <a:lstStyle/>
          <a:p>
            <a:endParaRPr lang="ru-RU" dirty="0"/>
          </a:p>
        </p:txBody>
      </p:sp>
      <p:sp>
        <p:nvSpPr>
          <p:cNvPr id="5123" name="Содержимое 2"/>
          <p:cNvSpPr>
            <a:spLocks noGrp="1"/>
          </p:cNvSpPr>
          <p:nvPr>
            <p:ph sz="quarter" idx="13"/>
          </p:nvPr>
        </p:nvSpPr>
        <p:spPr/>
        <p:txBody>
          <a:bodyPr>
            <a:normAutofit/>
          </a:bodyPr>
          <a:lstStyle/>
          <a:p>
            <a:pPr algn="just">
              <a:buFont typeface="Arial" charset="0"/>
              <a:buNone/>
            </a:pPr>
            <a:r>
              <a:rPr lang="ru-RU" dirty="0" smtClean="0">
                <a:latin typeface="Arial" charset="0"/>
              </a:rPr>
              <a:t> </a:t>
            </a:r>
            <a:r>
              <a:rPr lang="ru-RU" sz="1800" dirty="0" smtClean="0"/>
              <a:t>Основы теории ТА были описаны </a:t>
            </a:r>
            <a:r>
              <a:rPr lang="ru-RU" sz="1800" dirty="0" smtClean="0">
                <a:hlinkClick r:id="rId2" action="ppaction://hlinkfile" tooltip="Эрик Берн"/>
              </a:rPr>
              <a:t>Эриком</a:t>
            </a:r>
            <a:r>
              <a:rPr lang="ru-RU" sz="1800" dirty="0" smtClean="0">
                <a:latin typeface="Arial" charset="0"/>
                <a:hlinkClick r:id="rId2" action="ppaction://hlinkfile" tooltip="Эрик Берн"/>
              </a:rPr>
              <a:t> </a:t>
            </a:r>
            <a:r>
              <a:rPr lang="ru-RU" sz="1800" dirty="0" smtClean="0">
                <a:hlinkClick r:id="rId2" action="ppaction://hlinkfile" tooltip="Эрик Берн"/>
              </a:rPr>
              <a:t>Берном</a:t>
            </a:r>
            <a:r>
              <a:rPr lang="ru-RU" sz="1800" dirty="0" smtClean="0"/>
              <a:t> и рядом других </a:t>
            </a:r>
            <a:r>
              <a:rPr lang="ru-RU" sz="1800" dirty="0" smtClean="0"/>
              <a:t>психотерапевтов. </a:t>
            </a:r>
            <a:r>
              <a:rPr lang="ru-RU" sz="1800" dirty="0" smtClean="0">
                <a:hlinkClick r:id="rId2" action="ppaction://hlinkfile" tooltip="Эрик Берн"/>
              </a:rPr>
              <a:t>Берн</a:t>
            </a:r>
            <a:r>
              <a:rPr lang="ru-RU" sz="1800" dirty="0" smtClean="0"/>
              <a:t> (</a:t>
            </a:r>
            <a:r>
              <a:rPr lang="ru-RU" sz="1800" dirty="0" err="1" smtClean="0">
                <a:hlinkClick r:id="rId2" action="ppaction://hlinkfile" tooltip="Эрик Берн"/>
              </a:rPr>
              <a:t>Eric</a:t>
            </a:r>
            <a:r>
              <a:rPr lang="ru-RU" sz="1800" dirty="0" smtClean="0">
                <a:hlinkClick r:id="rId2" action="ppaction://hlinkfile" tooltip="Эрик Берн"/>
              </a:rPr>
              <a:t> </a:t>
            </a:r>
            <a:r>
              <a:rPr lang="ru-RU" sz="1800" dirty="0" err="1" smtClean="0">
                <a:hlinkClick r:id="rId2" action="ppaction://hlinkfile" tooltip="Эрик Берн"/>
              </a:rPr>
              <a:t>Berne</a:t>
            </a:r>
            <a:r>
              <a:rPr lang="ru-RU" sz="1800" dirty="0" smtClean="0"/>
              <a:t>, 1961) начал публиковать свои наблюдения за особенностями человеческого функционирования еще в начале 1960-х годов, а пик общественного интереса к </a:t>
            </a:r>
            <a:r>
              <a:rPr lang="ru-RU" sz="1800" b="1" dirty="0" err="1" smtClean="0"/>
              <a:t>Трансакционному</a:t>
            </a:r>
            <a:r>
              <a:rPr lang="ru-RU" sz="1800" b="1" dirty="0" smtClean="0"/>
              <a:t> анализу</a:t>
            </a:r>
            <a:r>
              <a:rPr lang="ru-RU" sz="1800" dirty="0" smtClean="0"/>
              <a:t> пришелся на 1970-е годы.</a:t>
            </a:r>
          </a:p>
          <a:p>
            <a:endParaRPr lang="ru-RU" dirty="0" smtClean="0"/>
          </a:p>
        </p:txBody>
      </p:sp>
      <p:sp>
        <p:nvSpPr>
          <p:cNvPr id="2" name="Заголовок 1"/>
          <p:cNvSpPr>
            <a:spLocks noGrp="1"/>
          </p:cNvSpPr>
          <p:nvPr>
            <p:ph type="title"/>
          </p:nvPr>
        </p:nvSpPr>
        <p:spPr/>
        <p:txBody>
          <a:bodyPr/>
          <a:lstStyle/>
          <a:p>
            <a:endParaRPr lang="ru-RU"/>
          </a:p>
        </p:txBody>
      </p:sp>
      <p:pic>
        <p:nvPicPr>
          <p:cNvPr id="5125" name="Picture 5" descr="D:\Изображения\Berner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00808"/>
            <a:ext cx="3515219" cy="42912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quarter" idx="14"/>
          </p:nvPr>
        </p:nvSpPr>
        <p:spPr/>
        <p:txBody>
          <a:bodyPr>
            <a:normAutofit/>
          </a:bodyPr>
          <a:lstStyle/>
          <a:p>
            <a:r>
              <a:rPr lang="ru-RU" sz="2000" dirty="0" smtClean="0"/>
              <a:t>3. Каждый человек обладает способностью думать: вся жизнь человека в конечном итоге зависит от принятого им решения о том, какой она может быть и какой он хочет ее видеть</a:t>
            </a:r>
          </a:p>
          <a:p>
            <a:r>
              <a:rPr lang="ru-RU" sz="2000" dirty="0" smtClean="0"/>
              <a:t>4. Каждый человек определяет свою судьбу</a:t>
            </a:r>
            <a:endParaRPr lang="ru-RU" sz="2000" dirty="0"/>
          </a:p>
        </p:txBody>
      </p:sp>
      <p:sp>
        <p:nvSpPr>
          <p:cNvPr id="3" name="Объект 2"/>
          <p:cNvSpPr>
            <a:spLocks noGrp="1"/>
          </p:cNvSpPr>
          <p:nvPr>
            <p:ph sz="quarter" idx="13"/>
          </p:nvPr>
        </p:nvSpPr>
        <p:spPr/>
        <p:txBody>
          <a:bodyPr>
            <a:normAutofit lnSpcReduction="10000"/>
          </a:bodyPr>
          <a:lstStyle/>
          <a:p>
            <a:pPr marL="457200" indent="-457200">
              <a:buAutoNum type="arabicPeriod"/>
            </a:pPr>
            <a:r>
              <a:rPr lang="ru-RU" sz="2000" dirty="0" smtClean="0"/>
              <a:t>Все люди хорошие: человеческие отношения во многом обусловлены представлениями о самих себе. Других людях и о том, как эти другие люди к нам относятся</a:t>
            </a:r>
          </a:p>
          <a:p>
            <a:r>
              <a:rPr lang="ru-RU" sz="2000" dirty="0" smtClean="0">
                <a:effectLst/>
              </a:rPr>
              <a:t> </a:t>
            </a:r>
            <a:r>
              <a:rPr lang="ru-RU" sz="2000" dirty="0"/>
              <a:t>2.Жизненные </a:t>
            </a:r>
            <a:r>
              <a:rPr lang="ru-RU" sz="2000" dirty="0" smtClean="0"/>
              <a:t>позиции</a:t>
            </a:r>
          </a:p>
          <a:p>
            <a:r>
              <a:rPr lang="ru-RU" sz="2000" dirty="0" smtClean="0"/>
              <a:t>Я хороший – ты плохой</a:t>
            </a:r>
          </a:p>
          <a:p>
            <a:r>
              <a:rPr lang="ru-RU" sz="2000" dirty="0" smtClean="0"/>
              <a:t>Я хороший – ты хороший</a:t>
            </a:r>
          </a:p>
          <a:p>
            <a:r>
              <a:rPr lang="ru-RU" sz="2000" dirty="0" smtClean="0"/>
              <a:t>Я плохой – ты хороший</a:t>
            </a:r>
          </a:p>
          <a:p>
            <a:r>
              <a:rPr lang="ru-RU" sz="2000" dirty="0" smtClean="0"/>
              <a:t>Я плохой – ты плохой</a:t>
            </a:r>
            <a:endParaRPr lang="ru-RU" sz="2000" dirty="0"/>
          </a:p>
          <a:p>
            <a:endParaRPr lang="ru-RU" sz="2000" dirty="0" smtClean="0">
              <a:effectLst/>
            </a:endParaRPr>
          </a:p>
        </p:txBody>
      </p:sp>
      <p:sp>
        <p:nvSpPr>
          <p:cNvPr id="5" name="Заголовок 4"/>
          <p:cNvSpPr>
            <a:spLocks noGrp="1"/>
          </p:cNvSpPr>
          <p:nvPr>
            <p:ph type="title"/>
          </p:nvPr>
        </p:nvSpPr>
        <p:spPr>
          <a:xfrm>
            <a:off x="539552" y="476672"/>
            <a:ext cx="8229600" cy="1143000"/>
          </a:xfrm>
        </p:spPr>
        <p:txBody>
          <a:bodyPr>
            <a:normAutofit fontScale="90000"/>
          </a:bodyPr>
          <a:lstStyle/>
          <a:p>
            <a:r>
              <a:rPr lang="ru-RU" sz="3600" i="1" dirty="0" smtClean="0">
                <a:effectLst/>
              </a:rPr>
              <a:t>Философия </a:t>
            </a:r>
            <a:r>
              <a:rPr lang="ru-RU" sz="3600" i="1" dirty="0" err="1" smtClean="0">
                <a:effectLst/>
              </a:rPr>
              <a:t>Транзактного</a:t>
            </a:r>
            <a:r>
              <a:rPr lang="ru-RU" sz="3600" i="1" dirty="0" smtClean="0">
                <a:effectLst/>
              </a:rPr>
              <a:t> Анализа</a:t>
            </a:r>
            <a:r>
              <a:rPr lang="ru-RU" sz="3600" dirty="0" smtClean="0">
                <a:effectLst/>
              </a:rPr>
              <a:t/>
            </a:r>
            <a:br>
              <a:rPr lang="ru-RU" sz="3600" dirty="0" smtClean="0">
                <a:effectLst/>
              </a:rPr>
            </a:br>
            <a:endParaRPr lang="ru-RU" sz="3600" dirty="0"/>
          </a:p>
        </p:txBody>
      </p:sp>
      <p:pic>
        <p:nvPicPr>
          <p:cNvPr id="23554" name="Picture 2" descr="D:\Изображения\Sb0FLgDg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293096"/>
            <a:ext cx="2808784" cy="2106588"/>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D:\Изображения\transactional-analys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4437112"/>
            <a:ext cx="17526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2345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Содержимое 2"/>
          <p:cNvSpPr>
            <a:spLocks noGrp="1"/>
          </p:cNvSpPr>
          <p:nvPr>
            <p:ph sz="quarter" idx="13"/>
          </p:nvPr>
        </p:nvSpPr>
        <p:spPr>
          <a:xfrm>
            <a:off x="4067944" y="336838"/>
            <a:ext cx="5004049" cy="5180394"/>
          </a:xfrm>
        </p:spPr>
        <p:txBody>
          <a:bodyPr/>
          <a:lstStyle/>
          <a:p>
            <a:r>
              <a:rPr lang="ru-RU" sz="1400" b="1" dirty="0" smtClean="0"/>
              <a:t>Ребенок</a:t>
            </a:r>
            <a:r>
              <a:rPr lang="ru-RU" sz="1400" dirty="0" smtClean="0"/>
              <a:t> – источник наших желаний, влечений, потребностей. Здесь радость, интуиция, творчество, фантазия, любознательность, спонтанная активность. Но здесь же страхи, капризы, недовольство. Поза и жесты соответствуют внутреннему состоянию.</a:t>
            </a:r>
          </a:p>
          <a:p>
            <a:r>
              <a:rPr lang="ru-RU" sz="1400" b="1" dirty="0" smtClean="0">
                <a:solidFill>
                  <a:srgbClr val="FF0000"/>
                </a:solidFill>
              </a:rPr>
              <a:t>Девиз: хочу, нравится.</a:t>
            </a:r>
            <a:endParaRPr lang="ru-RU" sz="1400" dirty="0" smtClean="0"/>
          </a:p>
          <a:p>
            <a:r>
              <a:rPr lang="ru-RU" sz="1400" b="1" dirty="0" smtClean="0"/>
              <a:t>Взрослый</a:t>
            </a:r>
            <a:r>
              <a:rPr lang="ru-RU" sz="1400" dirty="0" smtClean="0"/>
              <a:t> – необходим для выживания. Действует свободно независимо от посторонних влияний, объективно, рационально оценивая складывающиеся ситуации. Взгляд направлен на объект, на лице выражение внимания. Контролирует действия  Родителя и Ребенка.</a:t>
            </a:r>
          </a:p>
          <a:p>
            <a:r>
              <a:rPr lang="ru-RU" sz="1400" b="1" dirty="0" smtClean="0">
                <a:solidFill>
                  <a:srgbClr val="FF0000"/>
                </a:solidFill>
              </a:rPr>
              <a:t>Девиз: целесообразно, полезно.</a:t>
            </a:r>
            <a:endParaRPr lang="ru-RU" sz="1400" dirty="0" smtClean="0"/>
          </a:p>
          <a:p>
            <a:r>
              <a:rPr lang="ru-RU" sz="1400" b="1" dirty="0" smtClean="0"/>
              <a:t>Родитель</a:t>
            </a:r>
            <a:r>
              <a:rPr lang="ru-RU" sz="1400" dirty="0" smtClean="0"/>
              <a:t> – наша совесть, это автопилот, который автоматически выполняет привычные действия, потому что так принято, освобождает Взрослого от принятия обыденных рутинных решений, удерживает от опрометчивых поступков. Это правила, наставления, предостережения, основа личной этики.</a:t>
            </a:r>
          </a:p>
          <a:p>
            <a:r>
              <a:rPr lang="ru-RU" sz="1400" b="1" dirty="0" smtClean="0">
                <a:solidFill>
                  <a:srgbClr val="FF0000"/>
                </a:solidFill>
              </a:rPr>
              <a:t>Девиз: должен, нельзя.</a:t>
            </a:r>
          </a:p>
        </p:txBody>
      </p:sp>
      <p:pic>
        <p:nvPicPr>
          <p:cNvPr id="6147" name="Picture 2" descr="взрослый"/>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179512" y="1124744"/>
            <a:ext cx="3605513" cy="42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2714625" y="1357313"/>
            <a:ext cx="5972175" cy="5054600"/>
          </a:xfrm>
        </p:spPr>
        <p:txBody>
          <a:bodyPr rtlCol="0">
            <a:normAutofit fontScale="70000" lnSpcReduction="20000"/>
          </a:bodyPr>
          <a:lstStyle/>
          <a:p>
            <a:pPr fontAlgn="auto">
              <a:spcAft>
                <a:spcPts val="0"/>
              </a:spcAft>
              <a:buFont typeface="Arial" pitchFamily="34" charset="0"/>
              <a:buChar char="•"/>
              <a:defRPr/>
            </a:pPr>
            <a:r>
              <a:rPr lang="ru-RU" b="1" dirty="0" smtClean="0"/>
              <a:t>Эго-состояние Родителя</a:t>
            </a:r>
            <a:r>
              <a:rPr lang="ru-RU" dirty="0" smtClean="0"/>
              <a:t> содержит установки и поведение, перенятые извне, в первую очередь от родителей. Внешне они часто выражаются в предубеждениях, критическом и заботливом поведении по отношению к другим. Внутренне они переживаются как старые родительские назидания, которые продолжают влиять на нашего внутреннего Ребенка.</a:t>
            </a:r>
          </a:p>
          <a:p>
            <a:pPr fontAlgn="auto">
              <a:spcAft>
                <a:spcPts val="0"/>
              </a:spcAft>
              <a:buFont typeface="Arial" pitchFamily="34" charset="0"/>
              <a:buNone/>
              <a:defRPr/>
            </a:pPr>
            <a:r>
              <a:rPr lang="ru-RU" dirty="0" smtClean="0"/>
              <a:t>(Когда мы действуем, чувствуем, думаем подобно тому, как это делали наши родители, мы находимся в эго-состоянии Родителя (Р).)</a:t>
            </a:r>
          </a:p>
          <a:p>
            <a:pPr fontAlgn="auto">
              <a:spcAft>
                <a:spcPts val="0"/>
              </a:spcAft>
              <a:buFont typeface="Arial" pitchFamily="34" charset="0"/>
              <a:buChar char="•"/>
              <a:defRPr/>
            </a:pPr>
            <a:endParaRPr lang="ru-RU" sz="400" dirty="0" smtClean="0"/>
          </a:p>
          <a:p>
            <a:pPr fontAlgn="auto">
              <a:spcAft>
                <a:spcPts val="0"/>
              </a:spcAft>
              <a:buFont typeface="Arial" pitchFamily="34" charset="0"/>
              <a:buChar char="•"/>
              <a:defRPr/>
            </a:pPr>
            <a:r>
              <a:rPr lang="ru-RU" b="1" dirty="0" smtClean="0"/>
              <a:t>Эго-состояние Взрослого</a:t>
            </a:r>
            <a:r>
              <a:rPr lang="ru-RU" dirty="0" smtClean="0"/>
              <a:t> не зависит от возраста личности. Оно ориентировано на восприятие текущей реальности и на получение объективной информации. Оно является организованным, хорошо приспособленным, находчивым и действует, изучая реальность, оценивая свои возможности и спокойно рассчитывая.</a:t>
            </a:r>
          </a:p>
          <a:p>
            <a:pPr fontAlgn="auto">
              <a:spcAft>
                <a:spcPts val="0"/>
              </a:spcAft>
              <a:buFont typeface="Arial" pitchFamily="34" charset="0"/>
              <a:buNone/>
              <a:defRPr/>
            </a:pPr>
            <a:r>
              <a:rPr lang="ru-RU" dirty="0" smtClean="0"/>
              <a:t>(Когда мы имеем дело с текущей реальностью, накоплением фактов, их объективной оценкой, мы находимся в эго-состоянии Взрослого (В).)</a:t>
            </a:r>
          </a:p>
          <a:p>
            <a:pPr fontAlgn="auto">
              <a:spcAft>
                <a:spcPts val="0"/>
              </a:spcAft>
              <a:buFont typeface="Arial" pitchFamily="34" charset="0"/>
              <a:buChar char="•"/>
              <a:defRPr/>
            </a:pPr>
            <a:endParaRPr lang="ru-RU" sz="1100" dirty="0" smtClean="0"/>
          </a:p>
          <a:p>
            <a:pPr fontAlgn="auto">
              <a:spcAft>
                <a:spcPts val="0"/>
              </a:spcAft>
              <a:buFont typeface="Arial" pitchFamily="34" charset="0"/>
              <a:buChar char="•"/>
              <a:defRPr/>
            </a:pPr>
            <a:r>
              <a:rPr lang="ru-RU" b="1" dirty="0" smtClean="0"/>
              <a:t>Эго-состояние Ребенка</a:t>
            </a:r>
            <a:r>
              <a:rPr lang="ru-RU" dirty="0" smtClean="0"/>
              <a:t> содержит все побуждения, которые возникают у ребенка естественным образом. Оно также содержит запись ранних детских переживаний, реакций и позиций в отношении себя и других. Оно выражается как «старое» (архаическое) поведение детства.</a:t>
            </a:r>
          </a:p>
          <a:p>
            <a:pPr fontAlgn="auto">
              <a:spcAft>
                <a:spcPts val="0"/>
              </a:spcAft>
              <a:buFont typeface="Arial" pitchFamily="34" charset="0"/>
              <a:buNone/>
              <a:defRPr/>
            </a:pPr>
            <a:r>
              <a:rPr lang="ru-RU" dirty="0" smtClean="0"/>
              <a:t>(Когда мы чувствуем и ведём себя подобно тому, как мы делали это в детстве, мы находимся в Эго-состоянии Ребенка (Ре).)</a:t>
            </a:r>
          </a:p>
        </p:txBody>
      </p:sp>
      <p:sp>
        <p:nvSpPr>
          <p:cNvPr id="7170" name="Заголовок 1"/>
          <p:cNvSpPr>
            <a:spLocks noGrp="1"/>
          </p:cNvSpPr>
          <p:nvPr>
            <p:ph type="title"/>
          </p:nvPr>
        </p:nvSpPr>
        <p:spPr>
          <a:xfrm>
            <a:off x="3275856" y="18980"/>
            <a:ext cx="5707351" cy="1143000"/>
          </a:xfrm>
        </p:spPr>
        <p:txBody>
          <a:bodyPr/>
          <a:lstStyle/>
          <a:p>
            <a:r>
              <a:rPr lang="ru-RU" dirty="0" smtClean="0"/>
              <a:t>Эго-состояния:</a:t>
            </a:r>
          </a:p>
        </p:txBody>
      </p:sp>
      <p:pic>
        <p:nvPicPr>
          <p:cNvPr id="7172" name="Picture 1" descr="РВ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2395537"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3"/>
            <p:extLst>
              <p:ext uri="{D42A27DB-BD31-4B8C-83A1-F6EECF244321}">
                <p14:modId xmlns:p14="http://schemas.microsoft.com/office/powerpoint/2010/main" val="2176686296"/>
              </p:ext>
            </p:extLst>
          </p:nvPr>
        </p:nvGraphicFramePr>
        <p:xfrm>
          <a:off x="2357438" y="55563"/>
          <a:ext cx="6786562" cy="6537390"/>
        </p:xfrm>
        <a:graphic>
          <a:graphicData uri="http://schemas.openxmlformats.org/drawingml/2006/table">
            <a:tbl>
              <a:tblPr>
                <a:tableStyleId>{5DA37D80-6434-44D0-A028-1B22A696006F}</a:tableStyleId>
              </a:tblPr>
              <a:tblGrid>
                <a:gridCol w="857250"/>
                <a:gridCol w="322262"/>
                <a:gridCol w="1392238"/>
                <a:gridCol w="4214812"/>
              </a:tblGrid>
              <a:tr h="469900">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dirty="0" smtClean="0">
                          <a:ln>
                            <a:noFill/>
                          </a:ln>
                          <a:effectLst/>
                        </a:rPr>
                        <a:t>Инстанция Я </a:t>
                      </a:r>
                      <a:endParaRPr kumimoji="0" lang="ru-RU" sz="1600" b="0" i="0" u="none" strike="noStrike" cap="none" normalizeH="0" baseline="0" dirty="0" smtClean="0">
                        <a:ln>
                          <a:noFill/>
                        </a:ln>
                        <a:solidFill>
                          <a:schemeClr val="tx1"/>
                        </a:solidFill>
                        <a:effectLst/>
                        <a:latin typeface="Calibri" pitchFamily="34" charset="0"/>
                        <a:cs typeface="Times New Roman" charset="0"/>
                      </a:endParaRPr>
                    </a:p>
                  </a:txBody>
                  <a:tcPr marL="0" marR="0" marT="0" marB="0" anchor="ctr" horzOverflow="overflow"/>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smtClean="0">
                          <a:ln>
                            <a:noFill/>
                          </a:ln>
                          <a:effectLst/>
                        </a:rPr>
                        <a:t>Типичные способы поведения, высказывания </a:t>
                      </a:r>
                      <a:endParaRPr kumimoji="0" lang="ru-RU" sz="1600" b="0" i="0" u="none" strike="noStrike" cap="none" normalizeH="0" baseline="0" smtClean="0">
                        <a:ln>
                          <a:noFill/>
                        </a:ln>
                        <a:solidFill>
                          <a:schemeClr val="tx1"/>
                        </a:solidFill>
                        <a:effectLst/>
                        <a:latin typeface="Calibri" pitchFamily="34" charset="0"/>
                        <a:cs typeface="Times New Roman" charset="0"/>
                      </a:endParaRPr>
                    </a:p>
                  </a:txBody>
                  <a:tcPr marL="0" marR="0" marT="0" marB="0" anchor="ctr" horzOverflow="overflow"/>
                </a:tc>
              </a:tr>
              <a:tr h="803275">
                <a:tc rowSpan="2"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smtClean="0">
                          <a:ln>
                            <a:noFill/>
                          </a:ln>
                          <a:effectLst/>
                        </a:rPr>
                        <a:t>Родитель </a:t>
                      </a:r>
                      <a:endParaRPr kumimoji="0" lang="ru-RU" sz="1600" b="0" i="0" u="none" strike="noStrike" cap="none" normalizeH="0" baseline="0" smtClean="0">
                        <a:ln>
                          <a:noFill/>
                        </a:ln>
                        <a:solidFill>
                          <a:schemeClr val="tx1"/>
                        </a:solidFill>
                        <a:effectLst/>
                        <a:latin typeface="Calibri" pitchFamily="34" charset="0"/>
                        <a:cs typeface="Times New Roman" charset="0"/>
                      </a:endParaRPr>
                    </a:p>
                  </a:txBody>
                  <a:tcPr marL="0" marR="0" marT="0" marB="0" anchor="ctr" horzOverflow="overflow"/>
                </a:tc>
                <a:tc rowSpan="2" h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dirty="0" smtClean="0">
                          <a:ln>
                            <a:noFill/>
                          </a:ln>
                          <a:effectLst/>
                        </a:rPr>
                        <a:t>Заботливый родитель </a:t>
                      </a:r>
                      <a:endParaRPr kumimoji="0" lang="ru-RU" sz="1600" b="0" i="0" u="none" strike="noStrike" cap="none" normalizeH="0" baseline="0" dirty="0" smtClean="0">
                        <a:ln>
                          <a:noFill/>
                        </a:ln>
                        <a:solidFill>
                          <a:schemeClr val="tx1"/>
                        </a:solidFill>
                        <a:effectLst/>
                        <a:latin typeface="Calibri" pitchFamily="34" charset="0"/>
                        <a:cs typeface="Times New Roman" charset="0"/>
                      </a:endParaRPr>
                    </a:p>
                  </a:txBody>
                  <a:tcPr marL="0" marR="0" marT="0" marB="0" anchor="ctr"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dirty="0" smtClean="0">
                          <a:ln>
                            <a:noFill/>
                          </a:ln>
                          <a:effectLst/>
                        </a:rPr>
                        <a:t>Утешает, исправляет, помогает "Это мы сделаем" "Не бойся" "Мы все тебе поможем" </a:t>
                      </a:r>
                      <a:endParaRPr kumimoji="0" lang="ru-RU" sz="1600" b="0" i="0" u="none" strike="noStrike" cap="none" normalizeH="0" baseline="0" dirty="0" smtClean="0">
                        <a:ln>
                          <a:noFill/>
                        </a:ln>
                        <a:solidFill>
                          <a:schemeClr val="tx1"/>
                        </a:solidFill>
                        <a:effectLst/>
                        <a:latin typeface="Calibri" pitchFamily="34" charset="0"/>
                        <a:cs typeface="Times New Roman" charset="0"/>
                      </a:endParaRPr>
                    </a:p>
                  </a:txBody>
                  <a:tcPr marL="0" marR="0" marT="0" marB="0" anchor="ctr" horzOverflow="overflow"/>
                </a:tc>
              </a:tr>
              <a:tr h="803275">
                <a:tc gridSpan="2" vMerge="1">
                  <a:txBody>
                    <a:bodyPr/>
                    <a:lstStyle/>
                    <a:p>
                      <a:endParaRPr lang="ru-RU"/>
                    </a:p>
                  </a:txBody>
                  <a:tcPr/>
                </a:tc>
                <a:tc hMerge="1" v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smtClean="0">
                          <a:ln>
                            <a:noFill/>
                          </a:ln>
                          <a:effectLst/>
                        </a:rPr>
                        <a:t>Критический родитель </a:t>
                      </a:r>
                      <a:endParaRPr kumimoji="0" lang="ru-RU" sz="1600" b="0" i="0" u="none" strike="noStrike" cap="none" normalizeH="0" baseline="0" smtClean="0">
                        <a:ln>
                          <a:noFill/>
                        </a:ln>
                        <a:solidFill>
                          <a:schemeClr val="tx1"/>
                        </a:solidFill>
                        <a:effectLst/>
                        <a:latin typeface="Calibri" pitchFamily="34" charset="0"/>
                        <a:cs typeface="Times New Roman" charset="0"/>
                      </a:endParaRPr>
                    </a:p>
                  </a:txBody>
                  <a:tcPr marL="0" marR="0" marT="0" marB="0" anchor="ctr" horzOverflow="overflow"/>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smtClean="0">
                          <a:ln>
                            <a:noFill/>
                          </a:ln>
                          <a:effectLst/>
                        </a:rPr>
                        <a:t>Грозит, критикует, приказывает "Опять ты опоздал на работу?" "У каждого на столе должен быть график!" </a:t>
                      </a:r>
                      <a:endParaRPr kumimoji="0" lang="ru-RU" sz="1600" b="0" i="0" u="none" strike="noStrike" cap="none" normalizeH="0" baseline="0" smtClean="0">
                        <a:ln>
                          <a:noFill/>
                        </a:ln>
                        <a:solidFill>
                          <a:schemeClr val="tx1"/>
                        </a:solidFill>
                        <a:effectLst/>
                        <a:latin typeface="Calibri" pitchFamily="34" charset="0"/>
                        <a:cs typeface="Times New Roman" charset="0"/>
                      </a:endParaRPr>
                    </a:p>
                  </a:txBody>
                  <a:tcPr marL="0" marR="0" marT="0" marB="0" anchor="ctr" horzOverflow="overflow"/>
                </a:tc>
              </a:tr>
              <a:tr h="1204913">
                <a:tc gridSpan="3">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smtClean="0">
                          <a:ln>
                            <a:noFill/>
                          </a:ln>
                          <a:effectLst/>
                        </a:rPr>
                        <a:t>Взрослый </a:t>
                      </a:r>
                      <a:endParaRPr kumimoji="0" lang="ru-RU" sz="1600" b="0" i="0" u="none" strike="noStrike" cap="none" normalizeH="0" baseline="0" smtClean="0">
                        <a:ln>
                          <a:noFill/>
                        </a:ln>
                        <a:solidFill>
                          <a:schemeClr val="tx1"/>
                        </a:solidFill>
                        <a:effectLst/>
                        <a:latin typeface="Calibri" pitchFamily="34" charset="0"/>
                        <a:cs typeface="Times New Roman" charset="0"/>
                      </a:endParaRPr>
                    </a:p>
                  </a:txBody>
                  <a:tcPr marL="0" marR="0" marT="0" marB="0" anchor="ctr" horzOverflow="overflow"/>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dirty="0" smtClean="0">
                          <a:ln>
                            <a:noFill/>
                          </a:ln>
                          <a:effectLst/>
                        </a:rPr>
                        <a:t>Собирает и дает информацию, оценивает вероятность, принимает решения "Который час?" "У кого же может быть это письмо?" "Эту проблему мы решим в группе" </a:t>
                      </a:r>
                      <a:endParaRPr kumimoji="0" lang="ru-RU" sz="1600" b="0" i="0" u="none" strike="noStrike" cap="none" normalizeH="0" baseline="0" dirty="0" smtClean="0">
                        <a:ln>
                          <a:noFill/>
                        </a:ln>
                        <a:solidFill>
                          <a:schemeClr val="tx1"/>
                        </a:solidFill>
                        <a:effectLst/>
                        <a:latin typeface="Calibri" pitchFamily="34" charset="0"/>
                        <a:cs typeface="Times New Roman" charset="0"/>
                      </a:endParaRPr>
                    </a:p>
                  </a:txBody>
                  <a:tcPr marL="0" marR="0" marT="0" marB="0" anchor="ctr" horzOverflow="overflow"/>
                </a:tc>
              </a:tr>
              <a:tr h="1204913">
                <a:tc rowSpan="3">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dirty="0" smtClean="0">
                          <a:ln>
                            <a:noFill/>
                          </a:ln>
                          <a:effectLst/>
                        </a:rPr>
                        <a:t>Ребенок </a:t>
                      </a:r>
                      <a:endParaRPr kumimoji="0" lang="ru-RU" sz="1600" b="0" i="0" u="none" strike="noStrike" cap="none" normalizeH="0" baseline="0" dirty="0" smtClean="0">
                        <a:ln>
                          <a:noFill/>
                        </a:ln>
                        <a:solidFill>
                          <a:schemeClr val="tx1"/>
                        </a:solidFill>
                        <a:effectLst/>
                        <a:latin typeface="Calibri" pitchFamily="34" charset="0"/>
                        <a:cs typeface="Times New Roman" charset="0"/>
                      </a:endParaRPr>
                    </a:p>
                  </a:txBody>
                  <a:tcPr marL="0" marR="0" marT="0" marB="0" anchor="ctr" horzOverflow="overflow"/>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smtClean="0">
                          <a:ln>
                            <a:noFill/>
                          </a:ln>
                          <a:effectLst/>
                        </a:rPr>
                        <a:t>Спонтанный ребенок </a:t>
                      </a:r>
                      <a:endParaRPr kumimoji="0" lang="ru-RU" sz="1600" b="0" i="0" u="none" strike="noStrike" cap="none" normalizeH="0" baseline="0" smtClean="0">
                        <a:ln>
                          <a:noFill/>
                        </a:ln>
                        <a:solidFill>
                          <a:schemeClr val="tx1"/>
                        </a:solidFill>
                        <a:effectLst/>
                        <a:latin typeface="Calibri" pitchFamily="34" charset="0"/>
                        <a:cs typeface="Times New Roman" charset="0"/>
                      </a:endParaRPr>
                    </a:p>
                  </a:txBody>
                  <a:tcPr marL="0" marR="0" marT="0" marB="0" anchor="ctr" horzOverflow="overflow"/>
                </a:tc>
                <a:tc h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smtClean="0">
                          <a:ln>
                            <a:noFill/>
                          </a:ln>
                          <a:effectLst/>
                        </a:rPr>
                        <a:t>Естественное, имульсивное, хитрое, эгоцентричное поведение "Это дурацкое письмо у меня уже третий раз на столе" "Вы это сделали просто замечательно!" </a:t>
                      </a:r>
                      <a:endParaRPr kumimoji="0" lang="ru-RU" sz="1600" b="0" i="0" u="none" strike="noStrike" cap="none" normalizeH="0" baseline="0" smtClean="0">
                        <a:ln>
                          <a:noFill/>
                        </a:ln>
                        <a:solidFill>
                          <a:schemeClr val="tx1"/>
                        </a:solidFill>
                        <a:effectLst/>
                        <a:latin typeface="Calibri" pitchFamily="34" charset="0"/>
                        <a:cs typeface="Times New Roman" charset="0"/>
                      </a:endParaRPr>
                    </a:p>
                  </a:txBody>
                  <a:tcPr marL="0" marR="0" marT="0" marB="0" anchor="ctr" horzOverflow="overflow"/>
                </a:tc>
              </a:tr>
              <a:tr h="1204913">
                <a:tc vMerge="1">
                  <a:txBody>
                    <a:bodyPr/>
                    <a:lstStyle/>
                    <a:p>
                      <a:endParaRPr lang="ru-RU"/>
                    </a:p>
                  </a:txBody>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smtClean="0">
                          <a:ln>
                            <a:noFill/>
                          </a:ln>
                          <a:effectLst/>
                        </a:rPr>
                        <a:t>Приспосабливающийся ребенок </a:t>
                      </a:r>
                      <a:endParaRPr kumimoji="0" lang="ru-RU" sz="1600" b="0" i="0" u="none" strike="noStrike" cap="none" normalizeH="0" baseline="0" smtClean="0">
                        <a:ln>
                          <a:noFill/>
                        </a:ln>
                        <a:solidFill>
                          <a:schemeClr val="tx1"/>
                        </a:solidFill>
                        <a:effectLst/>
                        <a:latin typeface="Calibri" pitchFamily="34" charset="0"/>
                        <a:cs typeface="Times New Roman" charset="0"/>
                      </a:endParaRPr>
                    </a:p>
                  </a:txBody>
                  <a:tcPr marL="0" marR="0" marT="0" marB="0" anchor="ctr" horzOverflow="overflow"/>
                </a:tc>
                <a:tc h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smtClean="0">
                          <a:ln>
                            <a:noFill/>
                          </a:ln>
                          <a:effectLst/>
                        </a:rPr>
                        <a:t>Беспомощное, боязливое, приспосабливающееся к нормам, уступчивое поведение "Я бы с радостью, но у нас будут неприятности" </a:t>
                      </a:r>
                      <a:endParaRPr kumimoji="0" lang="ru-RU" sz="1600" b="0" i="0" u="none" strike="noStrike" cap="none" normalizeH="0" baseline="0" smtClean="0">
                        <a:ln>
                          <a:noFill/>
                        </a:ln>
                        <a:solidFill>
                          <a:schemeClr val="tx1"/>
                        </a:solidFill>
                        <a:effectLst/>
                        <a:latin typeface="Calibri" pitchFamily="34" charset="0"/>
                        <a:cs typeface="Times New Roman" charset="0"/>
                      </a:endParaRPr>
                    </a:p>
                  </a:txBody>
                  <a:tcPr marL="0" marR="0" marT="0" marB="0" anchor="ctr" horzOverflow="overflow"/>
                </a:tc>
              </a:tr>
              <a:tr h="803275">
                <a:tc vMerge="1">
                  <a:txBody>
                    <a:bodyPr/>
                    <a:lstStyle/>
                    <a:p>
                      <a:endParaRPr lang="ru-RU"/>
                    </a:p>
                  </a:txBody>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dirty="0" smtClean="0">
                          <a:ln>
                            <a:noFill/>
                          </a:ln>
                          <a:effectLst/>
                        </a:rPr>
                        <a:t>Бунтующий ребенок </a:t>
                      </a:r>
                      <a:endParaRPr kumimoji="0" lang="ru-RU" sz="1600" b="0" i="0" u="none" strike="noStrike" cap="none" normalizeH="0" baseline="0" dirty="0" smtClean="0">
                        <a:ln>
                          <a:noFill/>
                        </a:ln>
                        <a:solidFill>
                          <a:schemeClr val="tx1"/>
                        </a:solidFill>
                        <a:effectLst/>
                        <a:latin typeface="Calibri" pitchFamily="34" charset="0"/>
                        <a:cs typeface="Times New Roman" charset="0"/>
                      </a:endParaRPr>
                    </a:p>
                  </a:txBody>
                  <a:tcPr marL="0" marR="0" marT="0" marB="0" anchor="ctr" horzOverflow="overflow"/>
                </a:tc>
                <a:tc hMerge="1">
                  <a:txBody>
                    <a:bodyPr/>
                    <a:lstStyle/>
                    <a:p>
                      <a:endParaRPr lang="ru-RU"/>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ru-RU" sz="1600" u="none" strike="noStrike" cap="none" normalizeH="0" baseline="0" dirty="0" smtClean="0">
                          <a:ln>
                            <a:noFill/>
                          </a:ln>
                          <a:effectLst/>
                        </a:rPr>
                        <a:t>Протестующее, бросающее вызов поведение "Я это делать не буду!" "Вы этого сделать не сможете" </a:t>
                      </a:r>
                      <a:endParaRPr kumimoji="0" lang="ru-RU" sz="1600" b="0" i="0" u="none" strike="noStrike" cap="none" normalizeH="0" baseline="0" dirty="0" smtClean="0">
                        <a:ln>
                          <a:noFill/>
                        </a:ln>
                        <a:solidFill>
                          <a:schemeClr val="tx1"/>
                        </a:solidFill>
                        <a:effectLst/>
                        <a:latin typeface="Calibri" pitchFamily="34" charset="0"/>
                        <a:cs typeface="Times New Roman" charset="0"/>
                      </a:endParaRPr>
                    </a:p>
                  </a:txBody>
                  <a:tcPr marL="0" marR="0" marT="0" marB="0" anchor="ctr" horzOverflow="overflow"/>
                </a:tc>
              </a:tr>
            </a:tbl>
          </a:graphicData>
        </a:graphic>
      </p:graphicFrame>
      <p:pic>
        <p:nvPicPr>
          <p:cNvPr id="8224" name="Picture 2"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0"/>
            <a:ext cx="2286000"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000500" y="1071563"/>
            <a:ext cx="4829175" cy="5786437"/>
          </a:xfrm>
        </p:spPr>
        <p:txBody>
          <a:bodyPr rtlCol="0">
            <a:normAutofit lnSpcReduction="10000"/>
          </a:bodyPr>
          <a:lstStyle/>
          <a:p>
            <a:pPr fontAlgn="auto">
              <a:spcAft>
                <a:spcPts val="0"/>
              </a:spcAft>
              <a:buFont typeface="Arial" pitchFamily="34" charset="0"/>
              <a:buChar char="•"/>
              <a:defRPr/>
            </a:pPr>
            <a:r>
              <a:rPr lang="ru-RU" dirty="0" smtClean="0"/>
              <a:t>Научитесь распознавать своего Ребенка.</a:t>
            </a:r>
          </a:p>
          <a:p>
            <a:pPr fontAlgn="auto">
              <a:spcAft>
                <a:spcPts val="0"/>
              </a:spcAft>
              <a:buFont typeface="Arial" pitchFamily="34" charset="0"/>
              <a:buChar char="•"/>
              <a:defRPr/>
            </a:pPr>
            <a:r>
              <a:rPr lang="ru-RU" dirty="0" smtClean="0"/>
              <a:t>( где у него самые уязвимые места, чего он боится, как выражает эмоции)</a:t>
            </a:r>
          </a:p>
          <a:p>
            <a:pPr fontAlgn="auto">
              <a:spcAft>
                <a:spcPts val="0"/>
              </a:spcAft>
              <a:buFont typeface="Arial" pitchFamily="34" charset="0"/>
              <a:buChar char="•"/>
              <a:defRPr/>
            </a:pPr>
            <a:r>
              <a:rPr lang="ru-RU" dirty="0" smtClean="0"/>
              <a:t>Научитесь распознавать своего Родителя.</a:t>
            </a:r>
          </a:p>
          <a:p>
            <a:pPr fontAlgn="auto">
              <a:spcAft>
                <a:spcPts val="0"/>
              </a:spcAft>
              <a:buFont typeface="Arial" pitchFamily="34" charset="0"/>
              <a:buChar char="•"/>
              <a:defRPr/>
            </a:pPr>
            <a:r>
              <a:rPr lang="ru-RU" dirty="0" smtClean="0"/>
              <a:t>(какие он дает приказы, наставления, в каких случаях он не терпим, в чем это выражается)</a:t>
            </a:r>
          </a:p>
          <a:p>
            <a:pPr fontAlgn="auto">
              <a:spcAft>
                <a:spcPts val="0"/>
              </a:spcAft>
              <a:buFont typeface="Arial" pitchFamily="34" charset="0"/>
              <a:buChar char="•"/>
              <a:defRPr/>
            </a:pPr>
            <a:r>
              <a:rPr lang="ru-RU" dirty="0" smtClean="0"/>
              <a:t>Будьте чутким к Ребенку в других.</a:t>
            </a:r>
          </a:p>
          <a:p>
            <a:pPr fontAlgn="auto">
              <a:spcAft>
                <a:spcPts val="0"/>
              </a:spcAft>
              <a:buFont typeface="Arial" pitchFamily="34" charset="0"/>
              <a:buChar char="•"/>
              <a:defRPr/>
            </a:pPr>
            <a:r>
              <a:rPr lang="ru-RU" dirty="0" smtClean="0"/>
              <a:t>При необходимости сосчитайте до 10, чтобы дать Взрослому время обработать информацию и отделить данные Родителя.</a:t>
            </a:r>
          </a:p>
          <a:p>
            <a:pPr fontAlgn="auto">
              <a:spcAft>
                <a:spcPts val="0"/>
              </a:spcAft>
              <a:buFont typeface="Arial" pitchFamily="34" charset="0"/>
              <a:buChar char="•"/>
              <a:defRPr/>
            </a:pPr>
            <a:r>
              <a:rPr lang="ru-RU" dirty="0" smtClean="0"/>
              <a:t>Выработайте </a:t>
            </a:r>
            <a:r>
              <a:rPr lang="ru-RU" dirty="0" smtClean="0"/>
              <a:t>систему ценностей, невозможно принимать решения, если предварительно не установлены этические ориентиры.</a:t>
            </a:r>
          </a:p>
          <a:p>
            <a:pPr fontAlgn="auto">
              <a:spcAft>
                <a:spcPts val="0"/>
              </a:spcAft>
              <a:buFont typeface="Arial" pitchFamily="34" charset="0"/>
              <a:buChar char="•"/>
              <a:defRPr/>
            </a:pPr>
            <a:r>
              <a:rPr lang="ru-RU" dirty="0" smtClean="0"/>
              <a:t>Помогайте партнеру по деловому общению, </a:t>
            </a:r>
            <a:r>
              <a:rPr lang="ru-RU" dirty="0" smtClean="0"/>
              <a:t>находиться </a:t>
            </a:r>
            <a:r>
              <a:rPr lang="ru-RU" dirty="0" smtClean="0"/>
              <a:t>в позиции Взрослого. </a:t>
            </a:r>
            <a:r>
              <a:rPr lang="ru-RU" dirty="0" smtClean="0"/>
              <a:t>Сначала соглашайтесь, а затем задавайте вопрос.         </a:t>
            </a:r>
          </a:p>
          <a:p>
            <a:pPr fontAlgn="auto">
              <a:spcAft>
                <a:spcPts val="0"/>
              </a:spcAft>
              <a:buFont typeface="Arial" pitchFamily="34" charset="0"/>
              <a:buChar char="•"/>
              <a:defRPr/>
            </a:pPr>
            <a:endParaRPr lang="ru-RU" dirty="0"/>
          </a:p>
        </p:txBody>
      </p:sp>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t>Как укрепить </a:t>
            </a:r>
            <a:r>
              <a:rPr lang="ru-RU" b="1" dirty="0" smtClean="0"/>
              <a:t>Взрослого</a:t>
            </a:r>
            <a:r>
              <a:rPr lang="ru-RU" dirty="0" smtClean="0"/>
              <a:t>:</a:t>
            </a:r>
            <a:br>
              <a:rPr lang="ru-RU" dirty="0" smtClean="0"/>
            </a:br>
            <a:endParaRPr lang="ru-RU" dirty="0"/>
          </a:p>
        </p:txBody>
      </p:sp>
      <p:pic>
        <p:nvPicPr>
          <p:cNvPr id="9220" name="Picture 2"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857250"/>
            <a:ext cx="3876675" cy="58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285750" y="0"/>
            <a:ext cx="8229600" cy="6643688"/>
          </a:xfrm>
        </p:spPr>
        <p:txBody>
          <a:bodyPr rtlCol="0">
            <a:normAutofit fontScale="62500" lnSpcReduction="20000"/>
          </a:bodyPr>
          <a:lstStyle/>
          <a:p>
            <a:pPr fontAlgn="auto">
              <a:spcAft>
                <a:spcPts val="0"/>
              </a:spcAft>
              <a:buFont typeface="Arial" pitchFamily="34" charset="0"/>
              <a:buChar char="•"/>
              <a:defRPr/>
            </a:pPr>
            <a:r>
              <a:rPr lang="ru-RU" sz="3600" b="1" i="1" dirty="0" smtClean="0"/>
              <a:t>Трансакция</a:t>
            </a:r>
            <a:r>
              <a:rPr lang="ru-RU" sz="3600" dirty="0" smtClean="0"/>
              <a:t> — это единица общения, которая состоит из стимула и реакции. Например, стимул — «Привет!», реакция — «Привет! Как дела?». Во время общения (обмена трансакциями) наши Эго-состояния взаимодействуют с Эго-состояниями нашего партнёра по общению. Трансакции бывают трёх видов:</a:t>
            </a:r>
          </a:p>
          <a:p>
            <a:pPr fontAlgn="auto">
              <a:spcAft>
                <a:spcPts val="0"/>
              </a:spcAft>
              <a:buFont typeface="Arial" pitchFamily="34" charset="0"/>
              <a:buChar char="•"/>
              <a:defRPr/>
            </a:pPr>
            <a:endParaRPr lang="ru-RU" sz="3600" dirty="0" smtClean="0"/>
          </a:p>
          <a:p>
            <a:pPr lvl="1" fontAlgn="auto">
              <a:spcAft>
                <a:spcPts val="0"/>
              </a:spcAft>
              <a:buFont typeface="Arial" pitchFamily="34" charset="0"/>
              <a:buChar char="–"/>
              <a:defRPr/>
            </a:pPr>
            <a:r>
              <a:rPr lang="ru-RU" sz="2900" dirty="0" smtClean="0"/>
              <a:t>1. </a:t>
            </a:r>
            <a:r>
              <a:rPr lang="ru-RU" sz="2900" i="1" dirty="0" smtClean="0"/>
              <a:t>Параллельные</a:t>
            </a:r>
            <a:r>
              <a:rPr lang="ru-RU" sz="2900" dirty="0" smtClean="0"/>
              <a:t> — это трансакции, при которых стимул, исходящий от одного человека, непосредственно дополняется реакцией другого. Например, стимул: «Который сейчас час?», реакция: «Без четверти шесть.» В данном случае взаимодействие происходит между Взрослыми Эго-состояниями собеседников.</a:t>
            </a:r>
          </a:p>
          <a:p>
            <a:pPr lvl="1" fontAlgn="auto">
              <a:spcAft>
                <a:spcPts val="0"/>
              </a:spcAft>
              <a:buFont typeface="Arial" pitchFamily="34" charset="0"/>
              <a:buChar char="–"/>
              <a:defRPr/>
            </a:pPr>
            <a:endParaRPr lang="ru-RU" sz="1500" dirty="0" smtClean="0"/>
          </a:p>
          <a:p>
            <a:pPr lvl="1" fontAlgn="auto">
              <a:spcAft>
                <a:spcPts val="0"/>
              </a:spcAft>
              <a:buFont typeface="Arial" pitchFamily="34" charset="0"/>
              <a:buChar char="–"/>
              <a:defRPr/>
            </a:pPr>
            <a:r>
              <a:rPr lang="ru-RU" sz="2900" dirty="0" smtClean="0"/>
              <a:t>2. </a:t>
            </a:r>
            <a:r>
              <a:rPr lang="ru-RU" sz="2900" i="1" dirty="0" smtClean="0"/>
              <a:t>Пересекающиеся</a:t>
            </a:r>
            <a:r>
              <a:rPr lang="ru-RU" sz="2900" dirty="0" smtClean="0"/>
              <a:t> — направления стимула и реакции пересекаются, данные трансакции являются основой для скандалов. Например, муж спрашивает: «Где мой галстук?», жена с раздражением отвечает: «Я всегда у тебя во всём виновата!!!». Стимул в данном случае направлен от Взрослого мужа к Взрослому жены, а реакция происходит от Ребёнка к Родителю.</a:t>
            </a:r>
          </a:p>
          <a:p>
            <a:pPr lvl="1" fontAlgn="auto">
              <a:spcAft>
                <a:spcPts val="0"/>
              </a:spcAft>
              <a:buFont typeface="Arial" pitchFamily="34" charset="0"/>
              <a:buChar char="–"/>
              <a:defRPr/>
            </a:pPr>
            <a:endParaRPr lang="ru-RU" sz="1800" dirty="0" smtClean="0"/>
          </a:p>
          <a:p>
            <a:pPr lvl="1" fontAlgn="auto">
              <a:spcAft>
                <a:spcPts val="0"/>
              </a:spcAft>
              <a:buFont typeface="Arial" pitchFamily="34" charset="0"/>
              <a:buChar char="–"/>
              <a:defRPr/>
            </a:pPr>
            <a:r>
              <a:rPr lang="ru-RU" sz="2900" dirty="0" smtClean="0"/>
              <a:t>3. </a:t>
            </a:r>
            <a:r>
              <a:rPr lang="ru-RU" sz="2900" i="1" dirty="0" smtClean="0"/>
              <a:t>Скрытые</a:t>
            </a:r>
            <a:r>
              <a:rPr lang="ru-RU" sz="2900" dirty="0" smtClean="0"/>
              <a:t> трансакции имеют место, когда человек говорит одно, но при этом имеет в виду совсем другое. В этом случае произносимые слова, тон голоса, выражение лица, жесты и отношения часто не согласуются друг с другом. Скрытые трансакции являются почвой для развития психологических игр. Теория игр была описана Эриком Берном в книге «Игры, в которые играют люди». Анализ игр — это один из методов, используемых </a:t>
            </a:r>
            <a:r>
              <a:rPr lang="ru-RU" sz="2900" dirty="0" err="1" smtClean="0"/>
              <a:t>транзактными</a:t>
            </a:r>
            <a:r>
              <a:rPr lang="ru-RU" sz="2900" dirty="0" smtClean="0"/>
              <a:t> аналитиками.</a:t>
            </a:r>
          </a:p>
          <a:p>
            <a:pPr fontAlgn="auto">
              <a:spcAft>
                <a:spcPts val="0"/>
              </a:spcAft>
              <a:buFont typeface="Arial" pitchFamily="34" charset="0"/>
              <a:buChar char="•"/>
              <a:defRPr/>
            </a:pPr>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102</TotalTime>
  <Words>767</Words>
  <Application>Microsoft Office PowerPoint</Application>
  <PresentationFormat>Экран (4:3)</PresentationFormat>
  <Paragraphs>61</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Calibri</vt:lpstr>
      <vt:lpstr>Arial</vt:lpstr>
      <vt:lpstr>Tahoma</vt:lpstr>
      <vt:lpstr>Times New Roman</vt:lpstr>
      <vt:lpstr>Mylar</vt:lpstr>
      <vt:lpstr>Трансактный анализ </vt:lpstr>
      <vt:lpstr>Трансакционный анализ</vt:lpstr>
      <vt:lpstr>Презентация PowerPoint</vt:lpstr>
      <vt:lpstr>Философия Транзактного Анализа </vt:lpstr>
      <vt:lpstr>Презентация PowerPoint</vt:lpstr>
      <vt:lpstr>Эго-состояния:</vt:lpstr>
      <vt:lpstr>Презентация PowerPoint</vt:lpstr>
      <vt:lpstr>Как укрепить Взрослого: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Психологическое айкидо</dc:title>
  <dc:creator>Люба</dc:creator>
  <cp:lastModifiedBy>Люба</cp:lastModifiedBy>
  <cp:revision>18</cp:revision>
  <dcterms:modified xsi:type="dcterms:W3CDTF">2013-02-05T20:21:00Z</dcterms:modified>
</cp:coreProperties>
</file>