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8AA2-8A23-4540-A5D3-528B6EF38178}" type="datetimeFigureOut">
              <a:rPr lang="ru-RU" smtClean="0"/>
              <a:t>04.01.2013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1DB4-0361-4EB9-8C1E-8FA303F9B846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8AA2-8A23-4540-A5D3-528B6EF38178}" type="datetimeFigureOut">
              <a:rPr lang="ru-RU" smtClean="0"/>
              <a:t>04.01.2013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1DB4-0361-4EB9-8C1E-8FA303F9B8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8AA2-8A23-4540-A5D3-528B6EF38178}" type="datetimeFigureOut">
              <a:rPr lang="ru-RU" smtClean="0"/>
              <a:t>04.01.2013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1DB4-0361-4EB9-8C1E-8FA303F9B8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8AA2-8A23-4540-A5D3-528B6EF38178}" type="datetimeFigureOut">
              <a:rPr lang="ru-RU" smtClean="0"/>
              <a:t>04.01.2013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1DB4-0361-4EB9-8C1E-8FA303F9B8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8AA2-8A23-4540-A5D3-528B6EF38178}" type="datetimeFigureOut">
              <a:rPr lang="ru-RU" smtClean="0"/>
              <a:t>04.01.2013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1DB4-0361-4EB9-8C1E-8FA303F9B8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8AA2-8A23-4540-A5D3-528B6EF38178}" type="datetimeFigureOut">
              <a:rPr lang="ru-RU" smtClean="0"/>
              <a:t>04.01.2013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1DB4-0361-4EB9-8C1E-8FA303F9B8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8AA2-8A23-4540-A5D3-528B6EF38178}" type="datetimeFigureOut">
              <a:rPr lang="ru-RU" smtClean="0"/>
              <a:t>04.01.2013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1DB4-0361-4EB9-8C1E-8FA303F9B8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8AA2-8A23-4540-A5D3-528B6EF38178}" type="datetimeFigureOut">
              <a:rPr lang="ru-RU" smtClean="0"/>
              <a:t>04.01.2013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1DB4-0361-4EB9-8C1E-8FA303F9B8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8AA2-8A23-4540-A5D3-528B6EF38178}" type="datetimeFigureOut">
              <a:rPr lang="ru-RU" smtClean="0"/>
              <a:t>04.01.2013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1DB4-0361-4EB9-8C1E-8FA303F9B8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8AA2-8A23-4540-A5D3-528B6EF38178}" type="datetimeFigureOut">
              <a:rPr lang="ru-RU" smtClean="0"/>
              <a:t>04.01.2013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1DB4-0361-4EB9-8C1E-8FA303F9B846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8AA2-8A23-4540-A5D3-528B6EF38178}" type="datetimeFigureOut">
              <a:rPr lang="ru-RU" smtClean="0"/>
              <a:t>04.01.2013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1DB4-0361-4EB9-8C1E-8FA303F9B846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bg1">
                <a:lumMod val="95000"/>
              </a:schemeClr>
            </a:gs>
            <a:gs pos="100000">
              <a:schemeClr val="bg1">
                <a:shade val="35000"/>
                <a:satMod val="2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9F68AA2-8A23-4540-A5D3-528B6EF38178}" type="datetimeFigureOut">
              <a:rPr lang="ru-RU" smtClean="0"/>
              <a:t>04.01.2013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6E41DB4-0361-4EB9-8C1E-8FA303F9B84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Психологические защиты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Особенности развития </a:t>
            </a:r>
            <a:r>
              <a:rPr lang="ru-RU" dirty="0" smtClean="0"/>
              <a:t> </a:t>
            </a:r>
            <a:r>
              <a:rPr lang="ru-RU" dirty="0" smtClean="0"/>
              <a:t>на разных возрастных этапах</a:t>
            </a:r>
            <a:endParaRPr lang="ru-RU" dirty="0"/>
          </a:p>
        </p:txBody>
      </p:sp>
      <p:pic>
        <p:nvPicPr>
          <p:cNvPr id="1026" name="Picture 2" descr="C:\Users\Люба\Pictures\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887983" cy="49952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44096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Проекция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Обвини это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неосознаваемые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неприемлемые для личности чувства и мысли локализуются вовне, приписывается другим людям и таким образом становятся как бы вторичными.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Негативный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социально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малоодобряемый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оттенок испытываемых чувств и свойств, например, агрессивность нередко приписывается окружающим, чтобы оправдать свою собственную агрессивность или недоброжелательность, которая проявляется как бы в защитных целях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9218" name="Picture 2" descr="C:\Users\Люба\Pictures\088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5"/>
            <a:ext cx="3096344" cy="37188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03148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Замещение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Напади на что-то, заменяющее это</a:t>
            </a:r>
            <a:endParaRPr lang="ru-RU" sz="5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разрядка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подавленных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эмоций (как правило, враждебности, гнева), которые направляются на объекты, представляющие меньшую опасность или более доступные, чем те, что вызвали отрицательные эмоции и чувства. 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, открытое проявление ненависти к человеку, которое может вызвать нежелательный конфликт с ним, переносится на другого, более доступного и неопасного. 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большинстве случаев замещение разрешает эмоциональное напряжение, возникшее под влиянием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фрустрирующей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ситуации, но не приводит к облегчению или достижению поставленной цели, В этой ситуации субъект может совершать неожиданные, подчас бессмысленные действия, которые разрешают внутреннее напряжение.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394720" cy="452596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42" name="Picture 2" descr="C:\Users\Люба\Pictures\1248711506_smacznego_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6832"/>
            <a:ext cx="25908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579291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Интеллектуализация (рационализация)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Переопредели, переосмысли это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удобных причин для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оправдания невозможности что-то совершить или, наоборот, поиск убедительного обоснования неприемлемого поведения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попытка снизить ценность недоступного для личности опыта. 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оказавшись в ситуации конфликта, человек защищает себя от его негативного действия путем снижения значимости для себя и других причин, вызвавших этот конфликт или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психотравмирующую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ситуацию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11266" name="Picture 2" descr="C:\Users\Люба\Pictures\1251714875_dd413880ed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134" y="1659993"/>
            <a:ext cx="2047584" cy="2704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Люба\Pictures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33156"/>
            <a:ext cx="3442383" cy="1784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02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Сублимация (реактивное образование)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Трансформируй это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трансформация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в сознании эмоционального отношения к объекту на противоположное: жалость или заботливость могут рассматриваться как реактивные образования по отношению к бессознательной черствости, жестокости или эмоционального безразличия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подъем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уровня поведения до уровня высших творческих форм и обращение к искусству, философии, науке, религии не с позиций «ухода в убежище от сложностей мира», но с позиции творческого поиска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12290" name="Picture 2" descr="C:\Users\Люба\Pictures\035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456384" cy="4195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474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80" dirty="0" smtClean="0"/>
              <a:t>Образование механизмов защиты (Р. </a:t>
            </a:r>
            <a:r>
              <a:rPr lang="ru-RU" sz="2980" dirty="0" err="1" smtClean="0"/>
              <a:t>Плутчик</a:t>
            </a:r>
            <a:r>
              <a:rPr lang="ru-RU" sz="2980" dirty="0" smtClean="0"/>
              <a:t>)</a:t>
            </a:r>
            <a:endParaRPr lang="ru-RU" sz="298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683592"/>
              </p:ext>
            </p:extLst>
          </p:nvPr>
        </p:nvGraphicFramePr>
        <p:xfrm>
          <a:off x="611560" y="1576039"/>
          <a:ext cx="8064895" cy="473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2152"/>
                <a:gridCol w="1482144"/>
                <a:gridCol w="1728192"/>
                <a:gridCol w="1296144"/>
                <a:gridCol w="2376263"/>
              </a:tblGrid>
              <a:tr h="1182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Эмоции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спонтанное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выражение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92" marR="50892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92" marR="50892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Страх и его социализированные формы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92" marR="50892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Механизмы защиты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92" marR="50892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Переоценка стимулов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92" marR="50892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477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Страх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92" marR="5089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Обесценивание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92" marR="5089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Стыд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92" marR="5089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Подавление</a:t>
                      </a:r>
                      <a:endParaRPr lang="ru-RU" sz="16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92" marR="5089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«Мне это незнакомо»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92" marR="5089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45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Гнев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92" marR="5089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Месть, наказание, обесценивание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92" marR="5089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Страх, стыд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92" marR="5089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Замещение</a:t>
                      </a:r>
                      <a:endParaRPr lang="ru-RU" sz="16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92" marR="5089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«Вот кто во всем виноват»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92" marR="5089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182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Радость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92" marR="5089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Наказание, отвержение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92" marR="5089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Страх, стыд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92" marR="5089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Реактивное образование</a:t>
                      </a:r>
                      <a:endParaRPr lang="ru-RU" sz="16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92" marR="5089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«Все, связанное с этим, отвратительно»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92" marR="5089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945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Печаль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92" marR="5089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отсутствует. Отвержение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92" marR="5089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Страх, чувство неполноценности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92" marR="5089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Компенсация</a:t>
                      </a:r>
                      <a:endParaRPr lang="ru-RU" sz="16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92" marR="5089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«Зато я... Все равно я... Когда-нибудь я...»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92" marR="5089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744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Образование механизмов </a:t>
            </a:r>
            <a:r>
              <a:rPr lang="ru-RU" dirty="0" smtClean="0"/>
              <a:t>защиты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850767"/>
              </p:ext>
            </p:extLst>
          </p:nvPr>
        </p:nvGraphicFramePr>
        <p:xfrm>
          <a:off x="395536" y="1556792"/>
          <a:ext cx="8208911" cy="504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3262"/>
                <a:gridCol w="1245010"/>
                <a:gridCol w="2160240"/>
                <a:gridCol w="1872208"/>
                <a:gridCol w="1728191"/>
              </a:tblGrid>
              <a:tr h="1020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Эмоции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спонтанное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выражение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92" marR="50892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92" marR="50892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Страх и его социализированные формы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92" marR="50892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Механизмы защиты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92" marR="50892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Переоценка стимулов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92" marR="50892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020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Принятие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Равнодушие отвержение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Чувство неполноценности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Отрицание</a:t>
                      </a:r>
                      <a:endParaRPr lang="ru-RU" sz="16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отсутствует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0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Отвержение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Отвержение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Страх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самонеприятия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Проекция</a:t>
                      </a:r>
                      <a:endParaRPr lang="ru-RU" sz="16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«Все люди порочны»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20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Обесценивание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Растерянность, паника, чувство вины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Интеллектуализация</a:t>
                      </a:r>
                      <a:endParaRPr lang="ru-RU" sz="16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«Все объяснимо»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58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Удивление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Обесценивание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Чувство вины, страх самостоятельности и инициативы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Регрессия</a:t>
                      </a:r>
                      <a:endParaRPr lang="ru-RU" sz="16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«Вы обязаны мне помочь»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919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95736" y="2222022"/>
            <a:ext cx="5472608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Психологические защиты в возрастном аспекте</a:t>
            </a:r>
            <a:endParaRPr lang="ru-RU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:\Users\Люба\Pictures\839_1_20070822104040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82556"/>
            <a:ext cx="2458851" cy="2814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Люба\Pictures\8506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5575"/>
            <a:ext cx="2438400" cy="1624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Люба\Pictures\1297882598_0000000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7401"/>
            <a:ext cx="2848317" cy="1900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Люба\Pictures\sad-chil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09826"/>
            <a:ext cx="2017493" cy="302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Люба\Pictures\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3010">
            <a:off x="2915816" y="3382556"/>
            <a:ext cx="2952328" cy="2598787"/>
          </a:xfrm>
          <a:prstGeom prst="roundRect">
            <a:avLst>
              <a:gd name="adj" fmla="val 11093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11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Классификация </a:t>
            </a:r>
            <a:r>
              <a:rPr lang="ru-RU" sz="2700" dirty="0"/>
              <a:t>психологических защит в возрастном </a:t>
            </a:r>
            <a:r>
              <a:rPr lang="ru-RU" sz="2700" dirty="0" smtClean="0"/>
              <a:t>аспекте (Анна Фрейд)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321461"/>
              </p:ext>
            </p:extLst>
          </p:nvPr>
        </p:nvGraphicFramePr>
        <p:xfrm>
          <a:off x="467545" y="1052735"/>
          <a:ext cx="8064895" cy="5427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5"/>
                <a:gridCol w="3744416"/>
                <a:gridCol w="3096344"/>
              </a:tblGrid>
              <a:tr h="1200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1-й год жизни.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Альтернатива: доверие — недоверие к миру. Проблема временности. Потребности в безопасности, симбиозе.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661" marR="5466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Галлюцинации, сновидения. Предпосылки образования защит группы компенсации. В начале второго года появляются отрицание и проекция.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661" marR="5466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200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2–3-й годы жизни.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Альтернатива: самостоятельность — нерешительность. Проблема иерархии. Потребности в свободе, автономии, отделении.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Образуются защитные механизмы замещение и подавление.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661" marR="54661" marT="0" marB="0"/>
                </a:tc>
              </a:tr>
              <a:tr h="800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4–5-й годы жизни.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Альтернативы: предприимчивость — чувство вины и умелость — неполноценность.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661" marR="5466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Образуются механизмы защиты группы интеллектуализации и группы регрессии.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661" marR="5466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200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6–11-й годы жизни.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 территориальности. Потребности в самостоятельном познании мира, компетентности, информированности, значимости.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661" marR="54661" marT="0" marB="0"/>
                </a:tc>
              </a:tr>
              <a:tr h="1000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12–13-й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 жизни.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Альтернатива: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полоролевая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идентичность — диффузия идентичности и спутанности ролей. Потребности в принятии и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самопринятии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661" marR="5466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Появление механизмов защиты группы компенсации и реактивного образования.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661" marR="5466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11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Механизмы психологических защит при  переходе от подросткового к юношескому периоду  (Карпов А.Б.)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Подростки используют все виды механизмов психологической защиты, описанные в литературе, но степень их выраженности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преимущественность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использовании существенно зависят от пола испытуемых.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Отрицание, компенсация и замещение, проекция практически в равной степени свойственны всем подросткам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Девушкам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этом возрасте более свойственна регрессия, компенсация и реактивное образование 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юношам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интеллектуализация.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Большая выраженность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компенсации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девушек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данной возрастной группе связана с тем, что они более склонны к рефлексии, чем юноши, осознавая собственные недостатки, начинают «работать над собой» с целью развития тех или иных черт характера, демонстрации своих способностей в различных сферах деятельности для получения определенного статуса в группе.</a:t>
            </a:r>
          </a:p>
          <a:p>
            <a:endParaRPr lang="ru-RU" dirty="0"/>
          </a:p>
        </p:txBody>
      </p:sp>
      <p:pic>
        <p:nvPicPr>
          <p:cNvPr id="5122" name="Picture 2" descr="C:\Users\Люба\Pictures\_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33057"/>
            <a:ext cx="1944216" cy="2619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10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Механизмы психологических защит при  переходе от подросткового к юношескому периоду  (Карпов А.Б.)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Ведущая роль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проекции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юношей и девушек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связана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наиболее часто применяемым родителями механизмом воздействия на ребенка — воспитание на примере (родителями применяется как положительный, так и отрицательный пример).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 подростки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(независимо от пола) часто выбирают для себя идеал, пример для подражания, которому они пытаются следовать, перенося на себя желаемые черты его образа.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Регрессивные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защитные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механизмы более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свойственны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девушкам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повышенная плаксивость, эмоциональная возбудимость, «зависимое» поведение, поиск социального одобрения, что обуславливает проявление у них регрессии и замещения, как одних из наиболее используемых механизмов.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юношей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более типично эмоционально-сдержанное поведение с признаками внешней самодостаточности.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они склонны выстраивать свое поведение таким образом, словно проблем не существует, либо демонстрируют излишнюю рассудительность, использование интеллектуальных ресурсов в целях устранения эмоциональных переживаний и чувств, чем и объясняется преимущественное использование ими механизмов отрицания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интеллектуализации.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C:\Users\Люба\Pictures\1329373842_37a2229cdf13cf28150741e0a58977cd_1024_0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05064"/>
            <a:ext cx="2936843" cy="2202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819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Я-концепция</a:t>
            </a:r>
            <a:endParaRPr lang="ru-RU" sz="5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Я-концепция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Совокупность всех представлений человека о себе, сопряженная с их оценкой.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направленные на самого себя, составляют: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 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-представление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индивида о самом себе;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самооценку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эмоционально окрашенную оценку этого представления;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потенциальную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поведенческую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реакцию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конкретные действия, которые могут быть вызваны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образом 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самооценкой.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/>
          </a:p>
        </p:txBody>
      </p:sp>
      <p:pic>
        <p:nvPicPr>
          <p:cNvPr id="2050" name="Picture 2" descr="C:\Users\Люба\Pictures\ykontsept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456384" cy="4106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806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26977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6000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170" name="Picture 2" descr="C:\Users\Люба\Pictures\579141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4392488" cy="500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41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Защитные механизмы</a:t>
            </a:r>
            <a:endParaRPr lang="ru-RU" sz="5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Защитные механизмы выполняют функцию сохранения целостности Я - концепции, исключая или искажая информацию, которая расценивается субъектом как неблагоприятная и разрушающая первоначальное представление о себе.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Включаются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тот момент, когда достижение цели конструктивным и прямым способом не может быть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осуществлено.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являются способом организации частичного или временного психического равновесия, необходимых для выработки реальных способов преодоления фрустрации.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/>
          </a:p>
        </p:txBody>
      </p:sp>
      <p:pic>
        <p:nvPicPr>
          <p:cNvPr id="3074" name="Picture 2" descr="C:\Users\Люба\Pictures\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2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28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340768"/>
            <a:ext cx="8229600" cy="1143000"/>
          </a:xfrm>
        </p:spPr>
        <p:style>
          <a:lnRef idx="0">
            <a:schemeClr val="accent1"/>
          </a:lnRef>
          <a:fillRef idx="1003">
            <a:schemeClr val="dk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Содержательные характеристики типологий психологической защиты</a:t>
            </a:r>
          </a:p>
        </p:txBody>
      </p:sp>
      <p:pic>
        <p:nvPicPr>
          <p:cNvPr id="4098" name="Picture 2" descr="C:\Users\Люба\Pictures\psychodefense2-0711-300x1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6048672" cy="31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048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26976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Отрицание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 замечай этого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личность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либо отрицает некоторые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фрустрирующие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вызывающие тревогу обстоятельства, либо какой-либо внутренний импульс или сторона отрицает самое себя.</a:t>
            </a:r>
          </a:p>
          <a:p>
            <a:pPr>
              <a:lnSpc>
                <a:spcPct val="120000"/>
              </a:lnSpc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защитного поведения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эгоцентризм, внушаемость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самовнушаемость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общительность, стремление быть в центре внимания, оптимизм, непринужденность, дружелюбие.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внушить доверие, уверенная манера держаться, жажда признания, самонадеянность, жалость к себе, обходительность, готовность услужить, аффективная манера поведения, пафос, легкая переносимость критики и отсутствие самокритичности.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endParaRPr lang="ru-RU"/>
          </a:p>
        </p:txBody>
      </p:sp>
      <p:pic>
        <p:nvPicPr>
          <p:cNvPr id="5122" name="Picture 2" descr="C:\Users\Люба\Pictures\stra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3920271" cy="304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794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Вытеснение (подавление)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 помни об этом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вытеснение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неприемлемого желания или конфликтной ситуации в область подсознательного, сокрытие их декларированием ложных мотивов, особенно, если ситуация порождает страх, отвращение, стыд, чувство вины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Вытесненные (подавленные) импульсы, не находя разрешения в поведении, тем не менее сохраняют свои эмоциональные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психо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-вегетативные компоненты.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вытесняются многие свойства, личностные качества и поступки, не делающие личность привлекательной в собственных глазах себя и в глазах других, например, завистливость, недоброжелательность, неблагодарность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6146" name="Picture 2" descr="C:\Users\Люба\Pictures\69953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1778000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Люба\Pictures\Mask_01-290x1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81128"/>
            <a:ext cx="27622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072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Регрессия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Плачь об этом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некоторые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ситуации тревоги, страдания могут приводить человека к снижению уровня адекватного поведения до детских форм (капризы, максимализм,  мечтательность).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личность, подвергающаяся действию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фрустрирующих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факторов, заменяет решение субъективно более сложных задач на относительно более простые и доступные в сложившихся ситуациях.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импульсивность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слабость эмоционально-волевого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контроля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7170" name="Picture 2" descr="C:\Users\Люба\Pictures\2965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3896015" cy="391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181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Компенсация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367240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Постарайся приобрести это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бегство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 полный уход в определенную деятельность,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которая становится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доминирующей в ущерб основным занятиям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попытках найти подходящую замену реального или воображаемого недостатка, дефекта нестерпимого чувства другим качеством, чаще всего с помощью фантазирования или присвоения себе свойств, достоинств, ценностей, поведенческих характеристик другой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65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юба\Pictures\63713835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8837"/>
            <a:ext cx="6667500" cy="5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028384" y="1258912"/>
            <a:ext cx="864096" cy="38164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компенсация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96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285</TotalTime>
  <Words>1258</Words>
  <Application>Microsoft Office PowerPoint</Application>
  <PresentationFormat>Экран (4:3)</PresentationFormat>
  <Paragraphs>134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Паркет</vt:lpstr>
      <vt:lpstr>Психологические защиты</vt:lpstr>
      <vt:lpstr>Я-концепция</vt:lpstr>
      <vt:lpstr>Защитные механизмы</vt:lpstr>
      <vt:lpstr>Содержательные характеристики типологий психологической защиты</vt:lpstr>
      <vt:lpstr>Отрицание </vt:lpstr>
      <vt:lpstr>Вытеснение (подавление)</vt:lpstr>
      <vt:lpstr>Регрессия</vt:lpstr>
      <vt:lpstr>Компенсация</vt:lpstr>
      <vt:lpstr>Презентация PowerPoint</vt:lpstr>
      <vt:lpstr>Проекция</vt:lpstr>
      <vt:lpstr>Замещение</vt:lpstr>
      <vt:lpstr>Интеллектуализация (рационализация)</vt:lpstr>
      <vt:lpstr>Сублимация (реактивное образование)</vt:lpstr>
      <vt:lpstr>Образование механизмов защиты (Р. Плутчик)</vt:lpstr>
      <vt:lpstr>Образование механизмов защиты </vt:lpstr>
      <vt:lpstr>Психологические защиты в возрастном аспекте</vt:lpstr>
      <vt:lpstr>Классификация психологических защит в возрастном аспекте (Анна Фрейд) </vt:lpstr>
      <vt:lpstr>Механизмы психологических защит при  переходе от подросткового к юношескому периоду  (Карпов А.Б.)</vt:lpstr>
      <vt:lpstr>Механизмы психологических защит при  переходе от подросткового к юношескому периоду  (Карпов А.Б.)</vt:lpstr>
      <vt:lpstr>Спасибо за внимание!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защиты</dc:title>
  <dc:creator>Люба</dc:creator>
  <cp:lastModifiedBy>Люба</cp:lastModifiedBy>
  <cp:revision>50</cp:revision>
  <dcterms:created xsi:type="dcterms:W3CDTF">2013-01-03T16:43:47Z</dcterms:created>
  <dcterms:modified xsi:type="dcterms:W3CDTF">2013-01-04T18:05:45Z</dcterms:modified>
</cp:coreProperties>
</file>