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22E7E1D-8433-4667-9300-264BFEA9798C}">
          <p14:sldIdLst>
            <p14:sldId id="256"/>
            <p14:sldId id="257"/>
            <p14:sldId id="258"/>
            <p14:sldId id="259"/>
            <p14:sldId id="260"/>
            <p14:sldId id="261"/>
            <p14:sldId id="262"/>
            <p14:sldId id="263"/>
            <p14:sldId id="264"/>
            <p14:sldId id="265"/>
            <p14:sldId id="26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4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0B36998-5C47-4BE5-BFCC-6E775AE3E665}" type="datetimeFigureOut">
              <a:rPr lang="ru-RU" smtClean="0"/>
              <a:t>04.03.2013</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5B60B815-DB77-4DB8-8116-61352758CFC5}" type="slidenum">
              <a:rPr lang="ru-RU" smtClean="0"/>
              <a:t>‹#›</a:t>
            </a:fld>
            <a:endParaRPr lang="ru-R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0B36998-5C47-4BE5-BFCC-6E775AE3E665}" type="datetimeFigureOut">
              <a:rPr lang="ru-RU" smtClean="0"/>
              <a:t>04.03.2013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60B815-DB77-4DB8-8116-61352758CFC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0B36998-5C47-4BE5-BFCC-6E775AE3E665}" type="datetimeFigureOut">
              <a:rPr lang="ru-RU" smtClean="0"/>
              <a:t>04.03.2013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60B815-DB77-4DB8-8116-61352758CFC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0B36998-5C47-4BE5-BFCC-6E775AE3E665}" type="datetimeFigureOut">
              <a:rPr lang="ru-RU" smtClean="0"/>
              <a:t>04.03.2013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60B815-DB77-4DB8-8116-61352758CFC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0B36998-5C47-4BE5-BFCC-6E775AE3E665}" type="datetimeFigureOut">
              <a:rPr lang="ru-RU" smtClean="0"/>
              <a:t>04.03.2013</a:t>
            </a:fld>
            <a:endParaRPr lang="ru-R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60B815-DB77-4DB8-8116-61352758CFC5}" type="slidenum">
              <a:rPr lang="ru-RU" smtClean="0"/>
              <a:t>‹#›</a:t>
            </a:fld>
            <a:endParaRPr lang="ru-R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0B36998-5C47-4BE5-BFCC-6E775AE3E665}" type="datetimeFigureOut">
              <a:rPr lang="ru-RU" smtClean="0"/>
              <a:t>04.03.2013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B60B815-DB77-4DB8-8116-61352758CFC5}"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0B36998-5C47-4BE5-BFCC-6E775AE3E665}" type="datetimeFigureOut">
              <a:rPr lang="ru-RU" smtClean="0"/>
              <a:t>04.03.2013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B60B815-DB77-4DB8-8116-61352758CFC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50B36998-5C47-4BE5-BFCC-6E775AE3E665}" type="datetimeFigureOut">
              <a:rPr lang="ru-RU" smtClean="0"/>
              <a:t>04.03.2013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B60B815-DB77-4DB8-8116-61352758CFC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0B36998-5C47-4BE5-BFCC-6E775AE3E665}" type="datetimeFigureOut">
              <a:rPr lang="ru-RU" smtClean="0"/>
              <a:t>04.03.2013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B60B815-DB77-4DB8-8116-61352758CFC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0B36998-5C47-4BE5-BFCC-6E775AE3E665}" type="datetimeFigureOut">
              <a:rPr lang="ru-RU" smtClean="0"/>
              <a:t>04.03.2013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B60B815-DB77-4DB8-8116-61352758CFC5}" type="slidenum">
              <a:rPr lang="ru-RU" smtClean="0"/>
              <a:t>‹#›</a:t>
            </a:fld>
            <a:endParaRPr lang="ru-R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fld id="{50B36998-5C47-4BE5-BFCC-6E775AE3E665}" type="datetimeFigureOut">
              <a:rPr lang="ru-RU" smtClean="0"/>
              <a:t>04.03.2013</a:t>
            </a:fld>
            <a:endParaRPr lang="ru-RU"/>
          </a:p>
        </p:txBody>
      </p:sp>
      <p:sp>
        <p:nvSpPr>
          <p:cNvPr id="7" name="Slide Number Placeholder 6"/>
          <p:cNvSpPr>
            <a:spLocks noGrp="1"/>
          </p:cNvSpPr>
          <p:nvPr>
            <p:ph type="sldNum" sz="quarter" idx="12"/>
          </p:nvPr>
        </p:nvSpPr>
        <p:spPr/>
        <p:txBody>
          <a:bodyPr/>
          <a:lstStyle/>
          <a:p>
            <a:fld id="{5B60B815-DB77-4DB8-8116-61352758CFC5}" type="slidenum">
              <a:rPr lang="ru-RU" smtClean="0"/>
              <a:t>‹#›</a:t>
            </a:fld>
            <a:endParaRPr lang="ru-R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ru-R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0B36998-5C47-4BE5-BFCC-6E775AE3E665}" type="datetimeFigureOut">
              <a:rPr lang="ru-RU" smtClean="0"/>
              <a:t>04.03.2013</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5B60B815-DB77-4DB8-8116-61352758CFC5}" type="slidenum">
              <a:rPr lang="ru-RU" smtClean="0"/>
              <a:t>‹#›</a:t>
            </a:fld>
            <a:endParaRPr lang="ru-R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83568" y="4869160"/>
            <a:ext cx="6553200" cy="457200"/>
          </a:xfrm>
        </p:spPr>
        <p:txBody>
          <a:bodyPr/>
          <a:lstStyle/>
          <a:p>
            <a:endParaRPr lang="ru-RU" dirty="0"/>
          </a:p>
        </p:txBody>
      </p:sp>
      <p:sp>
        <p:nvSpPr>
          <p:cNvPr id="2" name="Заголовок 1"/>
          <p:cNvSpPr>
            <a:spLocks noGrp="1"/>
          </p:cNvSpPr>
          <p:nvPr>
            <p:ph type="ctrTitle"/>
          </p:nvPr>
        </p:nvSpPr>
        <p:spPr>
          <a:xfrm>
            <a:off x="251520" y="3356992"/>
            <a:ext cx="7772400" cy="1109985"/>
          </a:xfrm>
        </p:spPr>
        <p:txBody>
          <a:bodyPr/>
          <a:lstStyle/>
          <a:p>
            <a:r>
              <a:rPr lang="ru-RU" sz="3600" b="1" i="1" dirty="0" smtClean="0">
                <a:latin typeface="Times New Roman" pitchFamily="18" charset="0"/>
                <a:cs typeface="Times New Roman" pitchFamily="18" charset="0"/>
              </a:rPr>
              <a:t>Формулы конфликтов</a:t>
            </a:r>
            <a:endParaRPr lang="ru-RU" sz="3600" b="1" i="1" dirty="0">
              <a:latin typeface="Times New Roman" pitchFamily="18" charset="0"/>
              <a:cs typeface="Times New Roman" pitchFamily="18" charset="0"/>
            </a:endParaRPr>
          </a:p>
        </p:txBody>
      </p:sp>
      <p:pic>
        <p:nvPicPr>
          <p:cNvPr id="1026" name="Picture 2" descr="D:\Изображения\do-not-argue-with-an-idiot-demotivational-poster-1282579406.jpg"/>
          <p:cNvPicPr>
            <a:picLocks noChangeAspect="1" noChangeArrowheads="1"/>
          </p:cNvPicPr>
          <p:nvPr/>
        </p:nvPicPr>
        <p:blipFill rotWithShape="1">
          <a:blip r:embed="rId2">
            <a:extLst>
              <a:ext uri="{28A0092B-C50C-407E-A947-70E740481C1C}">
                <a14:useLocalDpi xmlns:a14="http://schemas.microsoft.com/office/drawing/2010/main" val="0"/>
              </a:ext>
            </a:extLst>
          </a:blip>
          <a:srcRect l="14238" t="16952" r="11221" b="23288"/>
          <a:stretch/>
        </p:blipFill>
        <p:spPr bwMode="auto">
          <a:xfrm>
            <a:off x="323528" y="620688"/>
            <a:ext cx="3387239" cy="244827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9496378"/>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Times New Roman" pitchFamily="18" charset="0"/>
                <a:cs typeface="Times New Roman" pitchFamily="18" charset="0"/>
              </a:rPr>
              <a:t>3 формула конфликта </a:t>
            </a:r>
            <a:endParaRPr lang="ru-RU" dirty="0"/>
          </a:p>
        </p:txBody>
      </p:sp>
      <p:sp>
        <p:nvSpPr>
          <p:cNvPr id="3" name="Объект 2"/>
          <p:cNvSpPr>
            <a:spLocks noGrp="1"/>
          </p:cNvSpPr>
          <p:nvPr>
            <p:ph sz="half" idx="1"/>
          </p:nvPr>
        </p:nvSpPr>
        <p:spPr>
          <a:xfrm>
            <a:off x="467544" y="1556792"/>
            <a:ext cx="4038600" cy="4407408"/>
          </a:xfrm>
        </p:spPr>
        <p:txBody>
          <a:bodyPr>
            <a:normAutofit fontScale="55000" lnSpcReduction="20000"/>
          </a:bodyPr>
          <a:lstStyle/>
          <a:p>
            <a:r>
              <a:rPr lang="ru-RU" dirty="0" smtClean="0">
                <a:solidFill>
                  <a:schemeClr val="tx1"/>
                </a:solidFill>
                <a:latin typeface="Times New Roman" pitchFamily="18" charset="0"/>
                <a:cs typeface="Times New Roman" pitchFamily="18" charset="0"/>
              </a:rPr>
              <a:t>Пример:</a:t>
            </a:r>
          </a:p>
          <a:p>
            <a:r>
              <a:rPr lang="ru-RU" dirty="0" smtClean="0">
                <a:solidFill>
                  <a:schemeClr val="tx1"/>
                </a:solidFill>
                <a:latin typeface="Times New Roman" pitchFamily="18" charset="0"/>
                <a:cs typeface="Times New Roman" pitchFamily="18" charset="0"/>
              </a:rPr>
              <a:t>Молодой </a:t>
            </a:r>
            <a:r>
              <a:rPr lang="ru-RU" dirty="0">
                <a:solidFill>
                  <a:schemeClr val="tx1"/>
                </a:solidFill>
                <a:latin typeface="Times New Roman" pitchFamily="18" charset="0"/>
                <a:cs typeface="Times New Roman" pitchFamily="18" charset="0"/>
              </a:rPr>
              <a:t>человек с девушкой долго встречаются, поехали домой вместе, но на вокзале поссорились. Молодой человек уехал на первой электричке, девушка не захотела с ним ехать. Когда девушка не пришла домой вовремя, мама начала волноваться. Она стала звонить дочери на мобильный телефон, но дозвониться не смогла. Перезвонила молодому человеку, который сказал, что они давно приехали, и она должна быть дома. Мама начала обзванивать всех подруг дочери.  Когда дочь пришла и рассказала о том, что произошло, мама сказала, что она больше не хочет видеть этого молодого человека у себя дома. Разгорелся конфликт между двумя семьями, больше они не встречаются.</a:t>
            </a:r>
            <a:endParaRPr lang="ru-RU" b="1" dirty="0">
              <a:solidFill>
                <a:schemeClr val="tx1"/>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p:txBody>
      </p:sp>
      <p:sp>
        <p:nvSpPr>
          <p:cNvPr id="4" name="Объект 3"/>
          <p:cNvSpPr>
            <a:spLocks noGrp="1"/>
          </p:cNvSpPr>
          <p:nvPr>
            <p:ph sz="half" idx="2"/>
          </p:nvPr>
        </p:nvSpPr>
        <p:spPr>
          <a:xfrm>
            <a:off x="4644008" y="1556792"/>
            <a:ext cx="4038600" cy="4407408"/>
          </a:xfrm>
        </p:spPr>
        <p:txBody>
          <a:bodyPr>
            <a:normAutofit fontScale="55000" lnSpcReduction="20000"/>
          </a:bodyPr>
          <a:lstStyle/>
          <a:p>
            <a:r>
              <a:rPr lang="ru-RU" dirty="0">
                <a:solidFill>
                  <a:schemeClr val="tx1"/>
                </a:solidFill>
                <a:latin typeface="Times New Roman" pitchFamily="18" charset="0"/>
                <a:cs typeface="Times New Roman" pitchFamily="18" charset="0"/>
              </a:rPr>
              <a:t>Конфликтная ситуация 1:</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Ссора  молодого человека с девушкой и отказ девушки ехать с ним в одной электричке.</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Конфликтная ситуация 2:</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Обман молодого человека мамы своей девушки.</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Конфликт:</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Ссора между двумя семьями.</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Варианты решения:</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конфликтной ситуации 1: молодому человеку необходимо извинится перед девушкой,</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конфликтной ситуации 2: молодому человеку не надо было врать</a:t>
            </a:r>
            <a:endParaRPr lang="ru-RU" b="1" dirty="0">
              <a:solidFill>
                <a:schemeClr val="tx1"/>
              </a:solidFill>
              <a:latin typeface="Times New Roman" pitchFamily="18" charset="0"/>
              <a:cs typeface="Times New Roman" pitchFamily="18" charset="0"/>
            </a:endParaRPr>
          </a:p>
          <a:p>
            <a:endParaRPr lang="ru-RU" dirty="0"/>
          </a:p>
        </p:txBody>
      </p:sp>
      <p:pic>
        <p:nvPicPr>
          <p:cNvPr id="10242" name="Picture 2" descr="D:\Изображения\YLI_04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4653136"/>
            <a:ext cx="2880320" cy="192021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909844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4294967295"/>
          </p:nvPr>
        </p:nvSpPr>
        <p:spPr>
          <a:xfrm>
            <a:off x="467544" y="620688"/>
            <a:ext cx="7596336" cy="4406900"/>
          </a:xfrm>
        </p:spPr>
        <p:txBody>
          <a:bodyPr>
            <a:normAutofit/>
          </a:bodyPr>
          <a:lstStyle/>
          <a:p>
            <a:pPr marL="114300" indent="0" algn="ctr">
              <a:buNone/>
            </a:pPr>
            <a:r>
              <a:rPr lang="ru-RU" sz="5400" b="1" i="1" dirty="0" smtClean="0">
                <a:solidFill>
                  <a:schemeClr val="accent6">
                    <a:lumMod val="75000"/>
                  </a:schemeClr>
                </a:solidFill>
                <a:latin typeface="Times New Roman" pitchFamily="18" charset="0"/>
                <a:cs typeface="Times New Roman" pitchFamily="18" charset="0"/>
              </a:rPr>
              <a:t>Спасибо за внимание!</a:t>
            </a:r>
            <a:endParaRPr lang="ru-RU" sz="5400" b="1" i="1" dirty="0">
              <a:solidFill>
                <a:schemeClr val="accent6">
                  <a:lumMod val="75000"/>
                </a:schemeClr>
              </a:solidFill>
              <a:latin typeface="Times New Roman" pitchFamily="18" charset="0"/>
              <a:cs typeface="Times New Roman" pitchFamily="18" charset="0"/>
            </a:endParaRPr>
          </a:p>
        </p:txBody>
      </p:sp>
      <p:pic>
        <p:nvPicPr>
          <p:cNvPr id="11266" name="Picture 2" descr="D:\Изображения\1410931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412776"/>
            <a:ext cx="6480720" cy="473902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15337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dirty="0" smtClean="0">
                <a:latin typeface="Times New Roman" pitchFamily="18" charset="0"/>
                <a:cs typeface="Times New Roman" pitchFamily="18" charset="0"/>
              </a:rPr>
              <a:t>Основные термины</a:t>
            </a:r>
            <a:endParaRPr lang="ru-RU" dirty="0">
              <a:latin typeface="Times New Roman" pitchFamily="18" charset="0"/>
              <a:cs typeface="Times New Roman" pitchFamily="18" charset="0"/>
            </a:endParaRPr>
          </a:p>
        </p:txBody>
      </p:sp>
      <p:sp>
        <p:nvSpPr>
          <p:cNvPr id="5" name="Объект 4"/>
          <p:cNvSpPr>
            <a:spLocks noGrp="1"/>
          </p:cNvSpPr>
          <p:nvPr>
            <p:ph sz="half" idx="1"/>
          </p:nvPr>
        </p:nvSpPr>
        <p:spPr/>
        <p:txBody>
          <a:bodyPr>
            <a:normAutofit fontScale="77500" lnSpcReduction="20000"/>
          </a:bodyPr>
          <a:lstStyle/>
          <a:p>
            <a:r>
              <a:rPr lang="ru-RU" b="1" dirty="0" err="1" smtClean="0">
                <a:solidFill>
                  <a:schemeClr val="tx1"/>
                </a:solidFill>
                <a:latin typeface="Times New Roman" pitchFamily="18" charset="0"/>
                <a:cs typeface="Times New Roman" pitchFamily="18" charset="0"/>
              </a:rPr>
              <a:t>Экскалация</a:t>
            </a:r>
            <a:r>
              <a:rPr lang="ru-RU" dirty="0">
                <a:solidFill>
                  <a:schemeClr val="tx1"/>
                </a:solidFill>
                <a:latin typeface="Times New Roman" pitchFamily="18" charset="0"/>
                <a:cs typeface="Times New Roman" pitchFamily="18" charset="0"/>
              </a:rPr>
              <a:t> </a:t>
            </a:r>
            <a:r>
              <a:rPr lang="ru-RU" dirty="0" smtClean="0">
                <a:solidFill>
                  <a:schemeClr val="tx1"/>
                </a:solidFill>
                <a:latin typeface="Times New Roman" pitchFamily="18" charset="0"/>
                <a:cs typeface="Times New Roman" pitchFamily="18" charset="0"/>
              </a:rPr>
              <a:t>– обмен по нарастающей или постепенное эмоциональное нарастание, накал.</a:t>
            </a:r>
          </a:p>
          <a:p>
            <a:r>
              <a:rPr lang="ru-RU" b="1" dirty="0" err="1" smtClean="0">
                <a:solidFill>
                  <a:schemeClr val="tx1"/>
                </a:solidFill>
                <a:latin typeface="Times New Roman" pitchFamily="18" charset="0"/>
                <a:cs typeface="Times New Roman" pitchFamily="18" charset="0"/>
              </a:rPr>
              <a:t>Конфликтогены</a:t>
            </a:r>
            <a:r>
              <a:rPr lang="ru-RU" dirty="0" smtClean="0">
                <a:solidFill>
                  <a:schemeClr val="tx1"/>
                </a:solidFill>
                <a:latin typeface="Times New Roman" pitchFamily="18" charset="0"/>
                <a:cs typeface="Times New Roman" pitchFamily="18" charset="0"/>
              </a:rPr>
              <a:t> –  слова, действия, бездействия, которые могут приводить к конфликтам.</a:t>
            </a:r>
            <a:endParaRPr lang="ru-RU" dirty="0">
              <a:solidFill>
                <a:schemeClr val="tx1"/>
              </a:solidFill>
              <a:latin typeface="Times New Roman" pitchFamily="18" charset="0"/>
              <a:cs typeface="Times New Roman" pitchFamily="18" charset="0"/>
            </a:endParaRPr>
          </a:p>
        </p:txBody>
      </p:sp>
      <p:sp>
        <p:nvSpPr>
          <p:cNvPr id="6" name="Объект 5"/>
          <p:cNvSpPr>
            <a:spLocks noGrp="1"/>
          </p:cNvSpPr>
          <p:nvPr>
            <p:ph sz="half" idx="2"/>
          </p:nvPr>
        </p:nvSpPr>
        <p:spPr/>
        <p:txBody>
          <a:bodyPr>
            <a:normAutofit fontScale="77500" lnSpcReduction="20000"/>
          </a:bodyPr>
          <a:lstStyle/>
          <a:p>
            <a:r>
              <a:rPr lang="ru-RU" b="1" dirty="0">
                <a:solidFill>
                  <a:schemeClr val="tx1"/>
                </a:solidFill>
                <a:latin typeface="Times New Roman" pitchFamily="18" charset="0"/>
                <a:cs typeface="Times New Roman" pitchFamily="18" charset="0"/>
              </a:rPr>
              <a:t>Конфликтная ситуация </a:t>
            </a:r>
            <a:r>
              <a:rPr lang="ru-RU" sz="2900" dirty="0">
                <a:solidFill>
                  <a:schemeClr val="tx1"/>
                </a:solidFill>
                <a:latin typeface="Times New Roman" pitchFamily="18" charset="0"/>
                <a:cs typeface="Times New Roman" pitchFamily="18" charset="0"/>
              </a:rPr>
              <a:t>– это обстановка, которая сложилась в результате накопившихся противоречий, содержащих первопричину конфликта.</a:t>
            </a:r>
          </a:p>
          <a:p>
            <a:r>
              <a:rPr lang="ru-RU" b="1" dirty="0">
                <a:solidFill>
                  <a:schemeClr val="tx1"/>
                </a:solidFill>
                <a:latin typeface="Times New Roman" pitchFamily="18" charset="0"/>
                <a:cs typeface="Times New Roman" pitchFamily="18" charset="0"/>
              </a:rPr>
              <a:t>Инцидент</a:t>
            </a:r>
            <a:r>
              <a:rPr lang="ru-RU" sz="2900" dirty="0">
                <a:solidFill>
                  <a:schemeClr val="tx1"/>
                </a:solidFill>
                <a:latin typeface="Times New Roman" pitchFamily="18" charset="0"/>
                <a:cs typeface="Times New Roman" pitchFamily="18" charset="0"/>
              </a:rPr>
              <a:t> – это случай, происшествие, являющиеся поводом для конфликта.</a:t>
            </a:r>
          </a:p>
          <a:p>
            <a:r>
              <a:rPr lang="ru-RU" b="1" dirty="0">
                <a:solidFill>
                  <a:schemeClr val="tx1"/>
                </a:solidFill>
                <a:latin typeface="Times New Roman" pitchFamily="18" charset="0"/>
                <a:cs typeface="Times New Roman" pitchFamily="18" charset="0"/>
              </a:rPr>
              <a:t>Конфликт</a:t>
            </a:r>
            <a:r>
              <a:rPr lang="ru-RU" sz="2900" dirty="0">
                <a:solidFill>
                  <a:schemeClr val="tx1"/>
                </a:solidFill>
                <a:latin typeface="Times New Roman" pitchFamily="18" charset="0"/>
                <a:cs typeface="Times New Roman" pitchFamily="18" charset="0"/>
              </a:rPr>
              <a:t> – это открытое противоборство как следствие взаимоисключающих интересов и позиций.</a:t>
            </a:r>
          </a:p>
          <a:p>
            <a:endParaRPr lang="ru-RU" dirty="0"/>
          </a:p>
        </p:txBody>
      </p:sp>
      <p:pic>
        <p:nvPicPr>
          <p:cNvPr id="2050" name="Picture 2" descr="D:\Изображения\webimage8thumbsho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4213225"/>
            <a:ext cx="3648076"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1207009"/>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latin typeface="Times New Roman" pitchFamily="18" charset="0"/>
                <a:cs typeface="Times New Roman" pitchFamily="18" charset="0"/>
              </a:rPr>
              <a:t>Закон </a:t>
            </a:r>
            <a:r>
              <a:rPr lang="ru-RU" dirty="0" err="1" smtClean="0">
                <a:latin typeface="Times New Roman" pitchFamily="18" charset="0"/>
                <a:cs typeface="Times New Roman" pitchFamily="18" charset="0"/>
              </a:rPr>
              <a:t>экскалации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конфликтогенов</a:t>
            </a:r>
            <a:endParaRPr lang="ru-RU" dirty="0">
              <a:latin typeface="Times New Roman" pitchFamily="18" charset="0"/>
              <a:cs typeface="Times New Roman" pitchFamily="18" charset="0"/>
            </a:endParaRPr>
          </a:p>
        </p:txBody>
      </p:sp>
      <p:sp>
        <p:nvSpPr>
          <p:cNvPr id="3" name="Объект 2"/>
          <p:cNvSpPr>
            <a:spLocks noGrp="1"/>
          </p:cNvSpPr>
          <p:nvPr>
            <p:ph sz="half" idx="1"/>
          </p:nvPr>
        </p:nvSpPr>
        <p:spPr/>
        <p:txBody>
          <a:bodyPr>
            <a:normAutofit/>
          </a:bodyPr>
          <a:lstStyle/>
          <a:p>
            <a:r>
              <a:rPr lang="ru-RU" dirty="0" smtClean="0">
                <a:solidFill>
                  <a:schemeClr val="tx1"/>
                </a:solidFill>
                <a:latin typeface="Times New Roman" pitchFamily="18" charset="0"/>
                <a:cs typeface="Times New Roman" pitchFamily="18" charset="0"/>
              </a:rPr>
              <a:t>На каждый </a:t>
            </a:r>
            <a:r>
              <a:rPr lang="ru-RU" dirty="0" err="1" smtClean="0">
                <a:solidFill>
                  <a:schemeClr val="tx1"/>
                </a:solidFill>
                <a:latin typeface="Times New Roman" pitchFamily="18" charset="0"/>
                <a:cs typeface="Times New Roman" pitchFamily="18" charset="0"/>
              </a:rPr>
              <a:t>конфликтоген</a:t>
            </a:r>
            <a:r>
              <a:rPr lang="ru-RU" dirty="0" smtClean="0">
                <a:solidFill>
                  <a:schemeClr val="tx1"/>
                </a:solidFill>
                <a:latin typeface="Times New Roman" pitchFamily="18" charset="0"/>
                <a:cs typeface="Times New Roman" pitchFamily="18" charset="0"/>
              </a:rPr>
              <a:t>, поступающий в наш адрес мы стараемся ответить  более сильным </a:t>
            </a:r>
            <a:r>
              <a:rPr lang="ru-RU" dirty="0" err="1" smtClean="0">
                <a:solidFill>
                  <a:schemeClr val="tx1"/>
                </a:solidFill>
                <a:latin typeface="Times New Roman" pitchFamily="18" charset="0"/>
                <a:cs typeface="Times New Roman" pitchFamily="18" charset="0"/>
              </a:rPr>
              <a:t>конфликтогеном</a:t>
            </a:r>
            <a:r>
              <a:rPr lang="ru-RU" dirty="0" smtClean="0">
                <a:solidFill>
                  <a:schemeClr val="tx1"/>
                </a:solidFill>
                <a:latin typeface="Times New Roman" pitchFamily="18" charset="0"/>
                <a:cs typeface="Times New Roman" pitchFamily="18" charset="0"/>
              </a:rPr>
              <a:t>, часто максимально сильным из всех возможных</a:t>
            </a:r>
            <a:endParaRPr lang="ru-RU" dirty="0">
              <a:solidFill>
                <a:schemeClr val="tx1"/>
              </a:solidFill>
              <a:latin typeface="Times New Roman" pitchFamily="18" charset="0"/>
              <a:cs typeface="Times New Roman" pitchFamily="18" charset="0"/>
            </a:endParaRPr>
          </a:p>
        </p:txBody>
      </p:sp>
      <p:sp>
        <p:nvSpPr>
          <p:cNvPr id="4" name="Объект 3"/>
          <p:cNvSpPr>
            <a:spLocks noGrp="1"/>
          </p:cNvSpPr>
          <p:nvPr>
            <p:ph sz="half" idx="2"/>
          </p:nvPr>
        </p:nvSpPr>
        <p:spPr>
          <a:xfrm>
            <a:off x="4355976" y="1719071"/>
            <a:ext cx="4330824" cy="4407408"/>
          </a:xfrm>
        </p:spPr>
        <p:txBody>
          <a:bodyPr>
            <a:normAutofit/>
          </a:bodyPr>
          <a:lstStyle/>
          <a:p>
            <a:r>
              <a:rPr lang="ru-RU" sz="2600" dirty="0">
                <a:solidFill>
                  <a:schemeClr val="tx1"/>
                </a:solidFill>
                <a:latin typeface="Times New Roman" pitchFamily="18" charset="0"/>
                <a:cs typeface="Times New Roman" pitchFamily="18" charset="0"/>
              </a:rPr>
              <a:t>В основе механизм компенсации: субъект, получивший в свой адрес </a:t>
            </a:r>
            <a:r>
              <a:rPr lang="ru-RU" sz="2600" dirty="0" err="1">
                <a:solidFill>
                  <a:schemeClr val="tx1"/>
                </a:solidFill>
                <a:latin typeface="Times New Roman" pitchFamily="18" charset="0"/>
                <a:cs typeface="Times New Roman" pitchFamily="18" charset="0"/>
              </a:rPr>
              <a:t>конфликтоген</a:t>
            </a:r>
            <a:r>
              <a:rPr lang="ru-RU" sz="2600" dirty="0">
                <a:solidFill>
                  <a:schemeClr val="tx1"/>
                </a:solidFill>
                <a:latin typeface="Times New Roman" pitchFamily="18" charset="0"/>
                <a:cs typeface="Times New Roman" pitchFamily="18" charset="0"/>
              </a:rPr>
              <a:t>, стремиться компенсировать свой психологический проигрыш </a:t>
            </a:r>
            <a:endParaRPr lang="ru-RU" sz="2600" dirty="0">
              <a:solidFill>
                <a:schemeClr val="tx1"/>
              </a:solidFill>
              <a:latin typeface="Times New Roman" pitchFamily="18" charset="0"/>
              <a:cs typeface="Times New Roman" pitchFamily="18" charset="0"/>
            </a:endParaRPr>
          </a:p>
        </p:txBody>
      </p:sp>
      <p:pic>
        <p:nvPicPr>
          <p:cNvPr id="3074" name="Picture 2" descr="D:\Изображения\ofisse-0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0112" y="4581128"/>
            <a:ext cx="3168352" cy="17998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7537234"/>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latin typeface="Times New Roman" pitchFamily="18" charset="0"/>
                <a:cs typeface="Times New Roman" pitchFamily="18" charset="0"/>
              </a:rPr>
              <a:t>1 формула конфликта</a:t>
            </a:r>
            <a:endParaRPr lang="ru-RU" dirty="0">
              <a:latin typeface="Times New Roman" pitchFamily="18" charset="0"/>
              <a:cs typeface="Times New Roman" pitchFamily="18" charset="0"/>
            </a:endParaRPr>
          </a:p>
        </p:txBody>
      </p:sp>
      <p:sp>
        <p:nvSpPr>
          <p:cNvPr id="3" name="Объект 2"/>
          <p:cNvSpPr>
            <a:spLocks noGrp="1"/>
          </p:cNvSpPr>
          <p:nvPr>
            <p:ph sz="half" idx="1"/>
          </p:nvPr>
        </p:nvSpPr>
        <p:spPr/>
        <p:txBody>
          <a:bodyPr>
            <a:normAutofit fontScale="70000" lnSpcReduction="20000"/>
          </a:bodyPr>
          <a:lstStyle/>
          <a:p>
            <a:r>
              <a:rPr lang="ru-RU" dirty="0">
                <a:solidFill>
                  <a:schemeClr val="tx1"/>
                </a:solidFill>
                <a:latin typeface="Times New Roman" pitchFamily="18" charset="0"/>
                <a:cs typeface="Times New Roman" pitchFamily="18" charset="0"/>
              </a:rPr>
              <a:t>К Ф Г – </a:t>
            </a:r>
            <a:r>
              <a:rPr lang="ru-RU" dirty="0" err="1">
                <a:solidFill>
                  <a:schemeClr val="tx1"/>
                </a:solidFill>
                <a:latin typeface="Times New Roman" pitchFamily="18" charset="0"/>
                <a:cs typeface="Times New Roman" pitchFamily="18" charset="0"/>
              </a:rPr>
              <a:t>конфликтоген</a:t>
            </a:r>
            <a:endParaRPr lang="ru-RU"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К Ф – конфликт.</a:t>
            </a:r>
          </a:p>
          <a:p>
            <a:r>
              <a:rPr lang="ru-RU" dirty="0" smtClean="0">
                <a:solidFill>
                  <a:schemeClr val="tx1"/>
                </a:solidFill>
                <a:latin typeface="Times New Roman" pitchFamily="18" charset="0"/>
                <a:cs typeface="Times New Roman" pitchFamily="18" charset="0"/>
              </a:rPr>
              <a:t>формула:</a:t>
            </a:r>
            <a:endParaRPr lang="ru-RU" dirty="0">
              <a:solidFill>
                <a:schemeClr val="tx1"/>
              </a:solidFill>
              <a:latin typeface="Times New Roman" pitchFamily="18" charset="0"/>
              <a:cs typeface="Times New Roman" pitchFamily="18" charset="0"/>
            </a:endParaRPr>
          </a:p>
          <a:p>
            <a:r>
              <a:rPr lang="ru-RU" b="1" dirty="0">
                <a:solidFill>
                  <a:schemeClr val="tx1"/>
                </a:solidFill>
                <a:latin typeface="Times New Roman" pitchFamily="18" charset="0"/>
                <a:cs typeface="Times New Roman" pitchFamily="18" charset="0"/>
              </a:rPr>
              <a:t>КФГ</a:t>
            </a:r>
            <a:r>
              <a:rPr lang="ru-RU" b="1" baseline="-25000" dirty="0">
                <a:solidFill>
                  <a:schemeClr val="tx1"/>
                </a:solidFill>
                <a:latin typeface="Times New Roman" pitchFamily="18" charset="0"/>
                <a:cs typeface="Times New Roman" pitchFamily="18" charset="0"/>
              </a:rPr>
              <a:t>1</a:t>
            </a:r>
            <a:r>
              <a:rPr lang="ru-RU" b="1" dirty="0">
                <a:solidFill>
                  <a:schemeClr val="tx1"/>
                </a:solidFill>
                <a:latin typeface="Times New Roman" pitchFamily="18" charset="0"/>
                <a:cs typeface="Times New Roman" pitchFamily="18" charset="0"/>
              </a:rPr>
              <a:t> + КФГ</a:t>
            </a:r>
            <a:r>
              <a:rPr lang="ru-RU" b="1" baseline="-25000" dirty="0">
                <a:solidFill>
                  <a:schemeClr val="tx1"/>
                </a:solidFill>
                <a:latin typeface="Times New Roman" pitchFamily="18" charset="0"/>
                <a:cs typeface="Times New Roman" pitchFamily="18" charset="0"/>
              </a:rPr>
              <a:t>2</a:t>
            </a:r>
            <a:r>
              <a:rPr lang="ru-RU" b="1" dirty="0">
                <a:solidFill>
                  <a:schemeClr val="tx1"/>
                </a:solidFill>
                <a:latin typeface="Times New Roman" pitchFamily="18" charset="0"/>
                <a:cs typeface="Times New Roman" pitchFamily="18" charset="0"/>
              </a:rPr>
              <a:t> + КФГ</a:t>
            </a:r>
            <a:r>
              <a:rPr lang="ru-RU" b="1" baseline="-25000" dirty="0">
                <a:solidFill>
                  <a:schemeClr val="tx1"/>
                </a:solidFill>
                <a:latin typeface="Times New Roman" pitchFamily="18" charset="0"/>
                <a:cs typeface="Times New Roman" pitchFamily="18" charset="0"/>
              </a:rPr>
              <a:t>3</a:t>
            </a:r>
            <a:r>
              <a:rPr lang="ru-RU" b="1" dirty="0">
                <a:solidFill>
                  <a:schemeClr val="tx1"/>
                </a:solidFill>
                <a:latin typeface="Times New Roman" pitchFamily="18" charset="0"/>
                <a:cs typeface="Times New Roman" pitchFamily="18" charset="0"/>
              </a:rPr>
              <a:t> + … </a:t>
            </a:r>
            <a:r>
              <a:rPr lang="ru-RU" b="1" dirty="0" err="1">
                <a:solidFill>
                  <a:schemeClr val="tx1"/>
                </a:solidFill>
                <a:latin typeface="Times New Roman" pitchFamily="18" charset="0"/>
                <a:cs typeface="Times New Roman" pitchFamily="18" charset="0"/>
              </a:rPr>
              <a:t>КФГ</a:t>
            </a:r>
            <a:r>
              <a:rPr lang="ru-RU" b="1" baseline="-25000" dirty="0" err="1">
                <a:solidFill>
                  <a:schemeClr val="tx1"/>
                </a:solidFill>
                <a:latin typeface="Times New Roman" pitchFamily="18" charset="0"/>
                <a:cs typeface="Times New Roman" pitchFamily="18" charset="0"/>
              </a:rPr>
              <a:t>n</a:t>
            </a:r>
            <a:r>
              <a:rPr lang="ru-RU" b="1" dirty="0">
                <a:solidFill>
                  <a:schemeClr val="tx1"/>
                </a:solidFill>
                <a:latin typeface="Times New Roman" pitchFamily="18" charset="0"/>
                <a:cs typeface="Times New Roman" pitchFamily="18" charset="0"/>
              </a:rPr>
              <a:t> = КФ (1)</a:t>
            </a:r>
            <a:endParaRPr lang="ru-RU" dirty="0">
              <a:solidFill>
                <a:schemeClr val="tx1"/>
              </a:solidFill>
              <a:latin typeface="Times New Roman" pitchFamily="18" charset="0"/>
              <a:cs typeface="Times New Roman" pitchFamily="18" charset="0"/>
            </a:endParaRPr>
          </a:p>
          <a:p>
            <a:r>
              <a:rPr lang="ru-RU" dirty="0" smtClean="0">
                <a:solidFill>
                  <a:schemeClr val="tx1"/>
                </a:solidFill>
                <a:latin typeface="Times New Roman" pitchFamily="18" charset="0"/>
                <a:cs typeface="Times New Roman" pitchFamily="18" charset="0"/>
              </a:rPr>
              <a:t>условие</a:t>
            </a:r>
            <a:r>
              <a:rPr lang="ru-RU" dirty="0">
                <a:solidFill>
                  <a:schemeClr val="tx1"/>
                </a:solidFill>
                <a:latin typeface="Times New Roman" pitchFamily="18" charset="0"/>
                <a:cs typeface="Times New Roman" pitchFamily="18" charset="0"/>
              </a:rPr>
              <a:t>:</a:t>
            </a:r>
          </a:p>
          <a:p>
            <a:r>
              <a:rPr lang="ru-RU" dirty="0">
                <a:solidFill>
                  <a:schemeClr val="tx1"/>
                </a:solidFill>
                <a:latin typeface="Times New Roman" pitchFamily="18" charset="0"/>
                <a:cs typeface="Times New Roman" pitchFamily="18" charset="0"/>
              </a:rPr>
              <a:t>КФГ</a:t>
            </a:r>
            <a:r>
              <a:rPr lang="ru-RU" baseline="-25000" dirty="0">
                <a:solidFill>
                  <a:schemeClr val="tx1"/>
                </a:solidFill>
                <a:latin typeface="Times New Roman" pitchFamily="18" charset="0"/>
                <a:cs typeface="Times New Roman" pitchFamily="18" charset="0"/>
              </a:rPr>
              <a:t>1 </a:t>
            </a:r>
            <a:r>
              <a:rPr lang="ru-RU" dirty="0">
                <a:solidFill>
                  <a:schemeClr val="tx1"/>
                </a:solidFill>
                <a:latin typeface="Times New Roman" pitchFamily="18" charset="0"/>
                <a:cs typeface="Times New Roman" pitchFamily="18" charset="0"/>
              </a:rPr>
              <a:t>&gt; КФГ</a:t>
            </a:r>
            <a:r>
              <a:rPr lang="ru-RU" baseline="-25000" dirty="0">
                <a:solidFill>
                  <a:schemeClr val="tx1"/>
                </a:solidFill>
                <a:latin typeface="Times New Roman" pitchFamily="18" charset="0"/>
                <a:cs typeface="Times New Roman" pitchFamily="18" charset="0"/>
              </a:rPr>
              <a:t>2</a:t>
            </a:r>
            <a:r>
              <a:rPr lang="ru-RU" dirty="0">
                <a:solidFill>
                  <a:schemeClr val="tx1"/>
                </a:solidFill>
                <a:latin typeface="Times New Roman" pitchFamily="18" charset="0"/>
                <a:cs typeface="Times New Roman" pitchFamily="18" charset="0"/>
              </a:rPr>
              <a:t> &gt; КФГ</a:t>
            </a:r>
            <a:r>
              <a:rPr lang="ru-RU" baseline="-25000" dirty="0">
                <a:solidFill>
                  <a:schemeClr val="tx1"/>
                </a:solidFill>
                <a:latin typeface="Times New Roman" pitchFamily="18" charset="0"/>
                <a:cs typeface="Times New Roman" pitchFamily="18" charset="0"/>
              </a:rPr>
              <a:t>3 </a:t>
            </a:r>
            <a:r>
              <a:rPr lang="ru-RU" dirty="0">
                <a:solidFill>
                  <a:schemeClr val="tx1"/>
                </a:solidFill>
                <a:latin typeface="Times New Roman" pitchFamily="18" charset="0"/>
                <a:cs typeface="Times New Roman" pitchFamily="18" charset="0"/>
              </a:rPr>
              <a:t>&gt; ……</a:t>
            </a:r>
            <a:r>
              <a:rPr lang="ru-RU" dirty="0" err="1" smtClean="0">
                <a:solidFill>
                  <a:schemeClr val="tx1"/>
                </a:solidFill>
                <a:latin typeface="Times New Roman" pitchFamily="18" charset="0"/>
                <a:cs typeface="Times New Roman" pitchFamily="18" charset="0"/>
              </a:rPr>
              <a:t>КФГ</a:t>
            </a:r>
            <a:r>
              <a:rPr lang="ru-RU" baseline="-25000" dirty="0" err="1" smtClean="0">
                <a:solidFill>
                  <a:schemeClr val="tx1"/>
                </a:solidFill>
                <a:latin typeface="Times New Roman" pitchFamily="18" charset="0"/>
                <a:cs typeface="Times New Roman" pitchFamily="18" charset="0"/>
              </a:rPr>
              <a:t>n</a:t>
            </a:r>
            <a:r>
              <a:rPr lang="ru-RU" baseline="-25000" dirty="0" smtClean="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a:p>
            <a:endParaRPr lang="ru-RU" dirty="0"/>
          </a:p>
        </p:txBody>
      </p:sp>
      <p:sp>
        <p:nvSpPr>
          <p:cNvPr id="4" name="Объект 3"/>
          <p:cNvSpPr>
            <a:spLocks noGrp="1"/>
          </p:cNvSpPr>
          <p:nvPr>
            <p:ph sz="half" idx="2"/>
          </p:nvPr>
        </p:nvSpPr>
        <p:spPr/>
        <p:txBody>
          <a:bodyPr>
            <a:normAutofit fontScale="70000" lnSpcReduction="20000"/>
          </a:bodyPr>
          <a:lstStyle/>
          <a:p>
            <a:r>
              <a:rPr lang="ru-RU" sz="2900" dirty="0">
                <a:solidFill>
                  <a:schemeClr val="tx1"/>
                </a:solidFill>
                <a:latin typeface="Times New Roman" pitchFamily="18" charset="0"/>
                <a:cs typeface="Times New Roman" pitchFamily="18" charset="0"/>
              </a:rPr>
              <a:t>Пример:</a:t>
            </a:r>
          </a:p>
          <a:p>
            <a:r>
              <a:rPr lang="ru-RU" sz="2900" dirty="0">
                <a:solidFill>
                  <a:schemeClr val="tx1"/>
                </a:solidFill>
                <a:latin typeface="Times New Roman" pitchFamily="18" charset="0"/>
                <a:cs typeface="Times New Roman" pitchFamily="18" charset="0"/>
              </a:rPr>
              <a:t>Муж </a:t>
            </a:r>
            <a:r>
              <a:rPr lang="ru-RU" sz="2900" dirty="0">
                <a:solidFill>
                  <a:schemeClr val="tx1"/>
                </a:solidFill>
                <a:latin typeface="Times New Roman" pitchFamily="18" charset="0"/>
                <a:cs typeface="Times New Roman" pitchFamily="18" charset="0"/>
              </a:rPr>
              <a:t>зашел на кухню и, случайно задев стоящую на краю стола чашку, уронил ее на пол.</a:t>
            </a:r>
            <a:br>
              <a:rPr lang="ru-RU" sz="2900" dirty="0">
                <a:solidFill>
                  <a:schemeClr val="tx1"/>
                </a:solidFill>
                <a:latin typeface="Times New Roman" pitchFamily="18" charset="0"/>
                <a:cs typeface="Times New Roman" pitchFamily="18" charset="0"/>
              </a:rPr>
            </a:br>
            <a:r>
              <a:rPr lang="ru-RU" sz="2900" dirty="0">
                <a:solidFill>
                  <a:schemeClr val="tx1"/>
                </a:solidFill>
                <a:latin typeface="Times New Roman" pitchFamily="18" charset="0"/>
                <a:cs typeface="Times New Roman" pitchFamily="18" charset="0"/>
              </a:rPr>
              <a:t>Жена: "Экий ты неуклюжий. Всю посуду в доме перебил".</a:t>
            </a:r>
            <a:br>
              <a:rPr lang="ru-RU" sz="2900" dirty="0">
                <a:solidFill>
                  <a:schemeClr val="tx1"/>
                </a:solidFill>
                <a:latin typeface="Times New Roman" pitchFamily="18" charset="0"/>
                <a:cs typeface="Times New Roman" pitchFamily="18" charset="0"/>
              </a:rPr>
            </a:br>
            <a:r>
              <a:rPr lang="ru-RU" sz="2900" dirty="0">
                <a:solidFill>
                  <a:schemeClr val="tx1"/>
                </a:solidFill>
                <a:latin typeface="Times New Roman" pitchFamily="18" charset="0"/>
                <a:cs typeface="Times New Roman" pitchFamily="18" charset="0"/>
              </a:rPr>
              <a:t>Муж: "Потому что все не на своем месте. Вообще в доме бардак".</a:t>
            </a:r>
            <a:br>
              <a:rPr lang="ru-RU" sz="2900" dirty="0">
                <a:solidFill>
                  <a:schemeClr val="tx1"/>
                </a:solidFill>
                <a:latin typeface="Times New Roman" pitchFamily="18" charset="0"/>
                <a:cs typeface="Times New Roman" pitchFamily="18" charset="0"/>
              </a:rPr>
            </a:br>
            <a:r>
              <a:rPr lang="ru-RU" sz="2900" dirty="0">
                <a:solidFill>
                  <a:schemeClr val="tx1"/>
                </a:solidFill>
                <a:latin typeface="Times New Roman" pitchFamily="18" charset="0"/>
                <a:cs typeface="Times New Roman" pitchFamily="18" charset="0"/>
              </a:rPr>
              <a:t>Жена: "Если бы от тебя была хоть какая-то помощь! Я целый день на работе, а тебе с твоей мамочкой только бы указывать!"</a:t>
            </a:r>
            <a:r>
              <a:rPr lang="ru-RU" dirty="0">
                <a:solidFill>
                  <a:schemeClr val="tx1"/>
                </a:solidFill>
              </a:rPr>
              <a:t/>
            </a:r>
            <a:br>
              <a:rPr lang="ru-RU" dirty="0">
                <a:solidFill>
                  <a:schemeClr val="tx1"/>
                </a:solidFill>
              </a:rPr>
            </a:br>
            <a:endParaRPr lang="ru-RU" dirty="0">
              <a:solidFill>
                <a:schemeClr val="tx1"/>
              </a:solidFill>
            </a:endParaRPr>
          </a:p>
        </p:txBody>
      </p:sp>
      <p:pic>
        <p:nvPicPr>
          <p:cNvPr id="4098" name="Picture 2" descr="D:\Изображения\3320_html_m9ac371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3933055"/>
            <a:ext cx="2821210" cy="25202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385798"/>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latin typeface="Times New Roman" pitchFamily="18" charset="0"/>
                <a:cs typeface="Times New Roman" pitchFamily="18" charset="0"/>
              </a:rPr>
              <a:t>Классификация </a:t>
            </a:r>
            <a:r>
              <a:rPr lang="ru-RU" sz="3200" dirty="0" err="1">
                <a:latin typeface="Times New Roman" pitchFamily="18" charset="0"/>
                <a:cs typeface="Times New Roman" pitchFamily="18" charset="0"/>
              </a:rPr>
              <a:t>конфликтогенов</a:t>
            </a:r>
            <a:endParaRPr lang="ru-RU" sz="3200" dirty="0">
              <a:latin typeface="Times New Roman" pitchFamily="18" charset="0"/>
              <a:cs typeface="Times New Roman" pitchFamily="18" charset="0"/>
            </a:endParaRPr>
          </a:p>
        </p:txBody>
      </p:sp>
      <p:sp>
        <p:nvSpPr>
          <p:cNvPr id="3" name="Объект 2"/>
          <p:cNvSpPr>
            <a:spLocks noGrp="1"/>
          </p:cNvSpPr>
          <p:nvPr>
            <p:ph sz="half" idx="1"/>
          </p:nvPr>
        </p:nvSpPr>
        <p:spPr>
          <a:xfrm>
            <a:off x="426128" y="1719071"/>
            <a:ext cx="3929848" cy="4407408"/>
          </a:xfrm>
        </p:spPr>
        <p:txBody>
          <a:bodyPr>
            <a:normAutofit fontScale="55000" lnSpcReduction="20000"/>
          </a:bodyPr>
          <a:lstStyle/>
          <a:p>
            <a:r>
              <a:rPr lang="ru-RU" b="1" dirty="0">
                <a:solidFill>
                  <a:schemeClr val="tx1"/>
                </a:solidFill>
                <a:latin typeface="Times New Roman" pitchFamily="18" charset="0"/>
                <a:cs typeface="Times New Roman" pitchFamily="18" charset="0"/>
              </a:rPr>
              <a:t>1. Стремление к превосходству</a:t>
            </a:r>
            <a:r>
              <a:rPr lang="ru-RU" dirty="0">
                <a:solidFill>
                  <a:schemeClr val="tx1"/>
                </a:solidFill>
                <a:latin typeface="Times New Roman" pitchFamily="18" charset="0"/>
                <a:cs typeface="Times New Roman" pitchFamily="18" charset="0"/>
              </a:rPr>
              <a:t/>
            </a:r>
            <a:br>
              <a:rPr lang="ru-RU" dirty="0">
                <a:solidFill>
                  <a:schemeClr val="tx1"/>
                </a:solidFill>
                <a:latin typeface="Times New Roman" pitchFamily="18" charset="0"/>
                <a:cs typeface="Times New Roman" pitchFamily="18" charset="0"/>
              </a:rPr>
            </a:br>
            <a:r>
              <a:rPr lang="ru-RU" dirty="0">
                <a:solidFill>
                  <a:schemeClr val="tx1"/>
                </a:solidFill>
                <a:latin typeface="Times New Roman" pitchFamily="18" charset="0"/>
                <a:cs typeface="Times New Roman" pitchFamily="18" charset="0"/>
              </a:rPr>
              <a:t>Прямые проявления превосходства: приказание, угроза, замечание или любая другая отрицательная оценка, критика, обвинение, насмешка, издевка, сарказм</a:t>
            </a:r>
            <a:r>
              <a:rPr lang="ru-RU" dirty="0" smtClean="0">
                <a:solidFill>
                  <a:schemeClr val="tx1"/>
                </a:solidFill>
                <a:latin typeface="Times New Roman" pitchFamily="18" charset="0"/>
                <a:cs typeface="Times New Roman" pitchFamily="18" charset="0"/>
              </a:rPr>
              <a:t>.</a:t>
            </a:r>
          </a:p>
          <a:p>
            <a:endParaRPr lang="ru-RU" i="1" dirty="0" smtClean="0">
              <a:solidFill>
                <a:schemeClr val="tx1"/>
              </a:solidFill>
              <a:latin typeface="Times New Roman" pitchFamily="18" charset="0"/>
              <a:cs typeface="Times New Roman" pitchFamily="18" charset="0"/>
            </a:endParaRPr>
          </a:p>
          <a:p>
            <a:r>
              <a:rPr lang="ru-RU" i="1" dirty="0" smtClean="0">
                <a:solidFill>
                  <a:schemeClr val="tx1"/>
                </a:solidFill>
                <a:latin typeface="Times New Roman" pitchFamily="18" charset="0"/>
                <a:cs typeface="Times New Roman" pitchFamily="18" charset="0"/>
              </a:rPr>
              <a:t>Снисходительное </a:t>
            </a:r>
            <a:r>
              <a:rPr lang="ru-RU" i="1" dirty="0">
                <a:solidFill>
                  <a:schemeClr val="tx1"/>
                </a:solidFill>
                <a:latin typeface="Times New Roman" pitchFamily="18" charset="0"/>
                <a:cs typeface="Times New Roman" pitchFamily="18" charset="0"/>
              </a:rPr>
              <a:t>отношение</a:t>
            </a:r>
            <a:r>
              <a:rPr lang="ru-RU" dirty="0">
                <a:solidFill>
                  <a:schemeClr val="tx1"/>
                </a:solidFill>
                <a:latin typeface="Times New Roman" pitchFamily="18" charset="0"/>
                <a:cs typeface="Times New Roman" pitchFamily="18" charset="0"/>
              </a:rPr>
              <a:t>, то есть проявление превосходства, но с оттенком доброжелательности: "Не обижайся", "Успокойся", "Как можно этого не знать?", "Неужели не понимаешь?", "Вам русским языком сказано", "Ты умный человек, а </a:t>
            </a:r>
            <a:r>
              <a:rPr lang="ru-RU" dirty="0" smtClean="0">
                <a:solidFill>
                  <a:schemeClr val="tx1"/>
                </a:solidFill>
                <a:latin typeface="Times New Roman" pitchFamily="18" charset="0"/>
                <a:cs typeface="Times New Roman" pitchFamily="18" charset="0"/>
              </a:rPr>
              <a:t>поступаешь»...</a:t>
            </a:r>
          </a:p>
          <a:p>
            <a:r>
              <a:rPr lang="ru-RU" i="1" dirty="0" smtClean="0">
                <a:solidFill>
                  <a:schemeClr val="tx1"/>
                </a:solidFill>
                <a:latin typeface="Times New Roman" pitchFamily="18" charset="0"/>
                <a:cs typeface="Times New Roman" pitchFamily="18" charset="0"/>
              </a:rPr>
              <a:t>Категоричность</a:t>
            </a:r>
            <a:r>
              <a:rPr lang="ru-RU" i="1" dirty="0">
                <a:solidFill>
                  <a:schemeClr val="tx1"/>
                </a:solidFill>
                <a:latin typeface="Times New Roman" pitchFamily="18" charset="0"/>
                <a:cs typeface="Times New Roman" pitchFamily="18" charset="0"/>
              </a:rPr>
              <a:t>, безапелляционность</a:t>
            </a:r>
            <a:r>
              <a:rPr lang="ru-RU" dirty="0">
                <a:solidFill>
                  <a:schemeClr val="tx1"/>
                </a:solidFill>
                <a:latin typeface="Times New Roman" pitchFamily="18" charset="0"/>
                <a:cs typeface="Times New Roman" pitchFamily="18" charset="0"/>
              </a:rPr>
              <a:t>, являются проявлением излишней уверенности в своей правоте, самоуверенности и предполагают свое превосходство и подчинение собеседника. </a:t>
            </a:r>
            <a:br>
              <a:rPr lang="ru-RU" dirty="0">
                <a:solidFill>
                  <a:schemeClr val="tx1"/>
                </a:solidFill>
                <a:latin typeface="Times New Roman" pitchFamily="18" charset="0"/>
                <a:cs typeface="Times New Roman" pitchFamily="18" charset="0"/>
              </a:rPr>
            </a:br>
            <a:r>
              <a:rPr lang="ru-RU" dirty="0">
                <a:solidFill>
                  <a:schemeClr val="tx1"/>
                </a:solidFill>
                <a:latin typeface="Times New Roman" pitchFamily="18" charset="0"/>
                <a:cs typeface="Times New Roman" pitchFamily="18" charset="0"/>
              </a:rPr>
              <a:t/>
            </a:r>
            <a:br>
              <a:rPr lang="ru-RU" dirty="0">
                <a:solidFill>
                  <a:schemeClr val="tx1"/>
                </a:solidFill>
                <a:latin typeface="Times New Roman" pitchFamily="18" charset="0"/>
                <a:cs typeface="Times New Roman" pitchFamily="18" charset="0"/>
              </a:rPr>
            </a:br>
            <a:endParaRPr lang="ru-RU" dirty="0">
              <a:solidFill>
                <a:schemeClr val="tx1"/>
              </a:solidFill>
              <a:latin typeface="Times New Roman" pitchFamily="18" charset="0"/>
              <a:cs typeface="Times New Roman" pitchFamily="18" charset="0"/>
            </a:endParaRPr>
          </a:p>
        </p:txBody>
      </p:sp>
      <p:sp>
        <p:nvSpPr>
          <p:cNvPr id="4" name="Объект 3"/>
          <p:cNvSpPr>
            <a:spLocks noGrp="1"/>
          </p:cNvSpPr>
          <p:nvPr>
            <p:ph sz="half" idx="2"/>
          </p:nvPr>
        </p:nvSpPr>
        <p:spPr>
          <a:xfrm>
            <a:off x="5004048" y="1719071"/>
            <a:ext cx="3682752" cy="4407408"/>
          </a:xfrm>
        </p:spPr>
        <p:txBody>
          <a:bodyPr>
            <a:normAutofit fontScale="55000" lnSpcReduction="20000"/>
          </a:bodyPr>
          <a:lstStyle/>
          <a:p>
            <a:r>
              <a:rPr lang="ru-RU" dirty="0">
                <a:solidFill>
                  <a:schemeClr val="tx1"/>
                </a:solidFill>
                <a:latin typeface="Times New Roman" pitchFamily="18" charset="0"/>
                <a:cs typeface="Times New Roman" pitchFamily="18" charset="0"/>
              </a:rPr>
              <a:t>Сюда относятся любые высказывания категоричным тоном, в частности такие, как "Я считаю", "Я уверен". Вместо них более безопасно употреблять высказывания, отличающиеся меньшим напором: "Я думаю", "Мне кажется", "У меня сложилось впечатление, что...".</a:t>
            </a:r>
            <a:br>
              <a:rPr lang="ru-RU" dirty="0">
                <a:solidFill>
                  <a:schemeClr val="tx1"/>
                </a:solidFill>
                <a:latin typeface="Times New Roman" pitchFamily="18" charset="0"/>
                <a:cs typeface="Times New Roman" pitchFamily="18" charset="0"/>
              </a:rPr>
            </a:br>
            <a:endParaRPr lang="ru-RU" dirty="0" smtClean="0">
              <a:solidFill>
                <a:schemeClr val="tx1"/>
              </a:solidFill>
              <a:latin typeface="Times New Roman" pitchFamily="18" charset="0"/>
              <a:cs typeface="Times New Roman" pitchFamily="18" charset="0"/>
            </a:endParaRPr>
          </a:p>
          <a:p>
            <a:r>
              <a:rPr lang="ru-RU" dirty="0" err="1" smtClean="0">
                <a:solidFill>
                  <a:schemeClr val="tx1"/>
                </a:solidFill>
                <a:latin typeface="Times New Roman" pitchFamily="18" charset="0"/>
                <a:cs typeface="Times New Roman" pitchFamily="18" charset="0"/>
              </a:rPr>
              <a:t>Конфликтогенами</a:t>
            </a:r>
            <a:r>
              <a:rPr lang="ru-RU" dirty="0" smtClean="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данного вида являются и безапелляционные фразы типа "Все мужчины - </a:t>
            </a:r>
            <a:r>
              <a:rPr lang="ru-RU" dirty="0" err="1">
                <a:solidFill>
                  <a:schemeClr val="tx1"/>
                </a:solidFill>
                <a:latin typeface="Times New Roman" pitchFamily="18" charset="0"/>
                <a:cs typeface="Times New Roman" pitchFamily="18" charset="0"/>
              </a:rPr>
              <a:t>подлецы</a:t>
            </a:r>
            <a:r>
              <a:rPr lang="ru-RU" dirty="0">
                <a:solidFill>
                  <a:schemeClr val="tx1"/>
                </a:solidFill>
                <a:latin typeface="Times New Roman" pitchFamily="18" charset="0"/>
                <a:cs typeface="Times New Roman" pitchFamily="18" charset="0"/>
              </a:rPr>
              <a:t>", "Все женщины - обманщицы", "Все воруют", "...и закончим этот разговор </a:t>
            </a:r>
            <a:r>
              <a:rPr lang="ru-RU" dirty="0" smtClean="0">
                <a:solidFill>
                  <a:schemeClr val="tx1"/>
                </a:solidFill>
                <a:latin typeface="Times New Roman" pitchFamily="18" charset="0"/>
                <a:cs typeface="Times New Roman" pitchFamily="18" charset="0"/>
              </a:rPr>
              <a:t>".</a:t>
            </a:r>
          </a:p>
          <a:p>
            <a:endParaRPr lang="ru-RU" i="1" dirty="0">
              <a:solidFill>
                <a:schemeClr val="tx1"/>
              </a:solidFill>
              <a:latin typeface="Times New Roman" pitchFamily="18" charset="0"/>
              <a:cs typeface="Times New Roman" pitchFamily="18" charset="0"/>
            </a:endParaRPr>
          </a:p>
          <a:p>
            <a:r>
              <a:rPr lang="ru-RU" i="1" dirty="0" smtClean="0">
                <a:solidFill>
                  <a:schemeClr val="tx1"/>
                </a:solidFill>
                <a:latin typeface="Times New Roman" pitchFamily="18" charset="0"/>
                <a:cs typeface="Times New Roman" pitchFamily="18" charset="0"/>
              </a:rPr>
              <a:t>Навязывание </a:t>
            </a:r>
            <a:r>
              <a:rPr lang="ru-RU" i="1" dirty="0">
                <a:solidFill>
                  <a:schemeClr val="tx1"/>
                </a:solidFill>
                <a:latin typeface="Times New Roman" pitchFamily="18" charset="0"/>
                <a:cs typeface="Times New Roman" pitchFamily="18" charset="0"/>
              </a:rPr>
              <a:t>своих советов.</a:t>
            </a:r>
            <a:r>
              <a:rPr lang="ru-RU" b="1" dirty="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Есть правило: давай совет лишь тогда, когда тебя об этом просят. Советующий, по существу, занимает позицию превосходства</a:t>
            </a:r>
            <a:endParaRPr lang="ru-RU" dirty="0"/>
          </a:p>
        </p:txBody>
      </p:sp>
      <p:pic>
        <p:nvPicPr>
          <p:cNvPr id="5122" name="Picture 2" descr="D:\Изображения\30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5936" y="4787154"/>
            <a:ext cx="1368152" cy="171019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107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a:latin typeface="Times New Roman" pitchFamily="18" charset="0"/>
                <a:cs typeface="Times New Roman" pitchFamily="18" charset="0"/>
              </a:rPr>
              <a:t>Классификация </a:t>
            </a:r>
            <a:r>
              <a:rPr lang="ru-RU" sz="3600" dirty="0" err="1">
                <a:latin typeface="Times New Roman" pitchFamily="18" charset="0"/>
                <a:cs typeface="Times New Roman" pitchFamily="18" charset="0"/>
              </a:rPr>
              <a:t>конфликтогенов</a:t>
            </a:r>
            <a:endParaRPr lang="ru-RU" dirty="0"/>
          </a:p>
        </p:txBody>
      </p:sp>
      <p:sp>
        <p:nvSpPr>
          <p:cNvPr id="3" name="Объект 2"/>
          <p:cNvSpPr>
            <a:spLocks noGrp="1"/>
          </p:cNvSpPr>
          <p:nvPr>
            <p:ph sz="half" idx="1"/>
          </p:nvPr>
        </p:nvSpPr>
        <p:spPr/>
        <p:txBody>
          <a:bodyPr>
            <a:normAutofit fontScale="70000" lnSpcReduction="20000"/>
          </a:bodyPr>
          <a:lstStyle/>
          <a:p>
            <a:r>
              <a:rPr lang="ru-RU" sz="2600" b="1" dirty="0">
                <a:solidFill>
                  <a:schemeClr val="tx1"/>
                </a:solidFill>
                <a:latin typeface="Times New Roman" pitchFamily="18" charset="0"/>
                <a:cs typeface="Times New Roman" pitchFamily="18" charset="0"/>
              </a:rPr>
              <a:t>2. Проявление агрессивности</a:t>
            </a:r>
            <a:r>
              <a:rPr lang="ru-RU" sz="2600" dirty="0">
                <a:solidFill>
                  <a:schemeClr val="tx1"/>
                </a:solidFill>
                <a:latin typeface="Times New Roman" pitchFamily="18" charset="0"/>
                <a:cs typeface="Times New Roman" pitchFamily="18" charset="0"/>
              </a:rPr>
              <a:t/>
            </a:r>
            <a:br>
              <a:rPr lang="ru-RU" sz="2600" dirty="0">
                <a:solidFill>
                  <a:schemeClr val="tx1"/>
                </a:solidFill>
                <a:latin typeface="Times New Roman" pitchFamily="18" charset="0"/>
                <a:cs typeface="Times New Roman" pitchFamily="18" charset="0"/>
              </a:rPr>
            </a:br>
            <a:r>
              <a:rPr lang="ru-RU" sz="2600" dirty="0" smtClean="0">
                <a:solidFill>
                  <a:schemeClr val="tx1"/>
                </a:solidFill>
                <a:latin typeface="Times New Roman" pitchFamily="18" charset="0"/>
                <a:cs typeface="Times New Roman" pitchFamily="18" charset="0"/>
              </a:rPr>
              <a:t>Человек </a:t>
            </a:r>
            <a:r>
              <a:rPr lang="ru-RU" sz="2600" dirty="0">
                <a:solidFill>
                  <a:schemeClr val="tx1"/>
                </a:solidFill>
                <a:latin typeface="Times New Roman" pitchFamily="18" charset="0"/>
                <a:cs typeface="Times New Roman" pitchFamily="18" charset="0"/>
              </a:rPr>
              <a:t>с повышенной агрессивностью конфликтен, является "ходячим </a:t>
            </a:r>
            <a:r>
              <a:rPr lang="ru-RU" sz="2600" dirty="0" err="1">
                <a:solidFill>
                  <a:schemeClr val="tx1"/>
                </a:solidFill>
                <a:latin typeface="Times New Roman" pitchFamily="18" charset="0"/>
                <a:cs typeface="Times New Roman" pitchFamily="18" charset="0"/>
              </a:rPr>
              <a:t>конфликтогеном</a:t>
            </a:r>
            <a:r>
              <a:rPr lang="ru-RU" sz="2600" dirty="0">
                <a:solidFill>
                  <a:schemeClr val="tx1"/>
                </a:solidFill>
                <a:latin typeface="Times New Roman" pitchFamily="18" charset="0"/>
                <a:cs typeface="Times New Roman" pitchFamily="18" charset="0"/>
              </a:rPr>
              <a:t>".  </a:t>
            </a:r>
            <a:endParaRPr lang="ru-RU" sz="2600" dirty="0" smtClean="0">
              <a:solidFill>
                <a:schemeClr val="tx1"/>
              </a:solidFill>
              <a:latin typeface="Times New Roman" pitchFamily="18" charset="0"/>
              <a:cs typeface="Times New Roman" pitchFamily="18" charset="0"/>
            </a:endParaRPr>
          </a:p>
          <a:p>
            <a:r>
              <a:rPr lang="ru-RU" sz="2600" dirty="0" smtClean="0">
                <a:solidFill>
                  <a:schemeClr val="tx1"/>
                </a:solidFill>
                <a:latin typeface="Times New Roman" pitchFamily="18" charset="0"/>
                <a:cs typeface="Times New Roman" pitchFamily="18" charset="0"/>
              </a:rPr>
              <a:t>Человек </a:t>
            </a:r>
            <a:r>
              <a:rPr lang="ru-RU" sz="2600" dirty="0">
                <a:solidFill>
                  <a:schemeClr val="tx1"/>
                </a:solidFill>
                <a:latin typeface="Times New Roman" pitchFamily="18" charset="0"/>
                <a:cs typeface="Times New Roman" pitchFamily="18" charset="0"/>
              </a:rPr>
              <a:t>с агрессивностью ниже средней рискует добиться в жизни намного меньше, нежели он достоин.</a:t>
            </a:r>
            <a:br>
              <a:rPr lang="ru-RU" sz="2600" dirty="0">
                <a:solidFill>
                  <a:schemeClr val="tx1"/>
                </a:solidFill>
                <a:latin typeface="Times New Roman" pitchFamily="18" charset="0"/>
                <a:cs typeface="Times New Roman" pitchFamily="18" charset="0"/>
              </a:rPr>
            </a:br>
            <a:r>
              <a:rPr lang="ru-RU" sz="2600" dirty="0">
                <a:solidFill>
                  <a:schemeClr val="tx1"/>
                </a:solidFill>
                <a:latin typeface="Times New Roman" pitchFamily="18" charset="0"/>
                <a:cs typeface="Times New Roman" pitchFamily="18" charset="0"/>
              </a:rPr>
              <a:t>Полное отсутствие агрессивности граничит с апатией или с бесхарактерностью, ибо означает отказ от борьбы. </a:t>
            </a:r>
          </a:p>
          <a:p>
            <a:r>
              <a:rPr lang="ru-RU" dirty="0"/>
              <a:t/>
            </a:r>
            <a:br>
              <a:rPr lang="ru-RU" dirty="0"/>
            </a:br>
            <a:endParaRPr lang="ru-RU" dirty="0"/>
          </a:p>
        </p:txBody>
      </p:sp>
      <p:sp>
        <p:nvSpPr>
          <p:cNvPr id="4" name="Объект 3"/>
          <p:cNvSpPr>
            <a:spLocks noGrp="1"/>
          </p:cNvSpPr>
          <p:nvPr>
            <p:ph sz="half" idx="2"/>
          </p:nvPr>
        </p:nvSpPr>
        <p:spPr>
          <a:xfrm>
            <a:off x="4427984" y="1719071"/>
            <a:ext cx="4258816" cy="4407408"/>
          </a:xfrm>
        </p:spPr>
        <p:txBody>
          <a:bodyPr>
            <a:normAutofit fontScale="70000" lnSpcReduction="20000"/>
          </a:bodyPr>
          <a:lstStyle/>
          <a:p>
            <a:r>
              <a:rPr lang="ru-RU" sz="2600" b="1" dirty="0">
                <a:solidFill>
                  <a:schemeClr val="tx1"/>
                </a:solidFill>
                <a:latin typeface="Times New Roman" pitchFamily="18" charset="0"/>
                <a:cs typeface="Times New Roman" pitchFamily="18" charset="0"/>
              </a:rPr>
              <a:t>3. Эгоизм</a:t>
            </a:r>
            <a:r>
              <a:rPr lang="ru-RU" sz="2600" dirty="0">
                <a:solidFill>
                  <a:schemeClr val="tx1"/>
                </a:solidFill>
                <a:latin typeface="Times New Roman" pitchFamily="18" charset="0"/>
                <a:cs typeface="Times New Roman" pitchFamily="18" charset="0"/>
              </a:rPr>
              <a:t> </a:t>
            </a:r>
            <a:endParaRPr lang="ru-RU" sz="2600" dirty="0" smtClean="0">
              <a:solidFill>
                <a:schemeClr val="tx1"/>
              </a:solidFill>
              <a:latin typeface="Times New Roman" pitchFamily="18" charset="0"/>
              <a:cs typeface="Times New Roman" pitchFamily="18" charset="0"/>
            </a:endParaRPr>
          </a:p>
          <a:p>
            <a:r>
              <a:rPr lang="ru-RU" sz="2600" dirty="0" smtClean="0">
                <a:solidFill>
                  <a:schemeClr val="tx1"/>
                </a:solidFill>
                <a:latin typeface="Times New Roman" pitchFamily="18" charset="0"/>
                <a:cs typeface="Times New Roman" pitchFamily="18" charset="0"/>
              </a:rPr>
              <a:t>ценностная </a:t>
            </a:r>
            <a:r>
              <a:rPr lang="ru-RU" sz="2600" dirty="0">
                <a:solidFill>
                  <a:schemeClr val="tx1"/>
                </a:solidFill>
                <a:latin typeface="Times New Roman" pitchFamily="18" charset="0"/>
                <a:cs typeface="Times New Roman" pitchFamily="18" charset="0"/>
              </a:rPr>
              <a:t>ориентация человека, характеризующаяся преобладанием своекорыстных потребностей безотносительно к интересам других людей. Проявление эгоизма присуще отношению к другому человеку как к объекту и средству достижения своекорыстных целей.</a:t>
            </a:r>
            <a:br>
              <a:rPr lang="ru-RU" sz="2600" dirty="0">
                <a:solidFill>
                  <a:schemeClr val="tx1"/>
                </a:solidFill>
                <a:latin typeface="Times New Roman" pitchFamily="18" charset="0"/>
                <a:cs typeface="Times New Roman" pitchFamily="18" charset="0"/>
              </a:rPr>
            </a:br>
            <a:r>
              <a:rPr lang="ru-RU" sz="2600" dirty="0">
                <a:solidFill>
                  <a:schemeClr val="tx1"/>
                </a:solidFill>
                <a:latin typeface="Times New Roman" pitchFamily="18" charset="0"/>
                <a:cs typeface="Times New Roman" pitchFamily="18" charset="0"/>
              </a:rPr>
              <a:t/>
            </a:r>
            <a:br>
              <a:rPr lang="ru-RU" sz="2600" dirty="0">
                <a:solidFill>
                  <a:schemeClr val="tx1"/>
                </a:solidFill>
                <a:latin typeface="Times New Roman" pitchFamily="18" charset="0"/>
                <a:cs typeface="Times New Roman" pitchFamily="18" charset="0"/>
              </a:rPr>
            </a:br>
            <a:r>
              <a:rPr lang="ru-RU" sz="2600" dirty="0">
                <a:solidFill>
                  <a:schemeClr val="tx1"/>
                </a:solidFill>
                <a:latin typeface="Times New Roman" pitchFamily="18" charset="0"/>
                <a:cs typeface="Times New Roman" pitchFamily="18" charset="0"/>
              </a:rPr>
              <a:t>Противоположным эгоизму понятием является </a:t>
            </a:r>
            <a:r>
              <a:rPr lang="ru-RU" sz="2600" i="1" dirty="0">
                <a:solidFill>
                  <a:schemeClr val="tx1"/>
                </a:solidFill>
                <a:latin typeface="Times New Roman" pitchFamily="18" charset="0"/>
                <a:cs typeface="Times New Roman" pitchFamily="18" charset="0"/>
              </a:rPr>
              <a:t>альтруизм</a:t>
            </a:r>
            <a:r>
              <a:rPr lang="ru-RU" sz="2600" dirty="0">
                <a:solidFill>
                  <a:schemeClr val="tx1"/>
                </a:solidFill>
                <a:latin typeface="Times New Roman" pitchFamily="18" charset="0"/>
                <a:cs typeface="Times New Roman" pitchFamily="18" charset="0"/>
              </a:rPr>
              <a:t>. Это ценностная ориентация личности, при которой центральным мотивом и критерием нравственности являются интересы других людей.</a:t>
            </a:r>
          </a:p>
          <a:p>
            <a:endParaRPr lang="ru-RU" dirty="0"/>
          </a:p>
        </p:txBody>
      </p:sp>
      <p:pic>
        <p:nvPicPr>
          <p:cNvPr id="6146" name="Picture 2" descr="D:\Изображения\235265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9753" y="4509120"/>
            <a:ext cx="2251972" cy="2053269"/>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a:extLst>
            <a:ext uri="{909E8E84-426E-40DD-AFC4-6F175D3DCCD1}">
              <a14:hiddenFill xmlns:a14="http://schemas.microsoft.com/office/drawing/2010/main">
                <a:solidFill>
                  <a:srgbClr val="FFFFFF"/>
                </a:solidFill>
              </a14:hiddenFill>
            </a:ext>
          </a:extLst>
        </p:spPr>
      </p:pic>
      <p:pic>
        <p:nvPicPr>
          <p:cNvPr id="6147" name="Picture 3" descr="D:\Изображения\63954652_0904ad21bf42ee8baa15364dc18b188d.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216" y="4941168"/>
            <a:ext cx="1977684" cy="1728192"/>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7749552"/>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pitchFamily="18" charset="0"/>
                <a:cs typeface="Times New Roman" pitchFamily="18" charset="0"/>
              </a:rPr>
              <a:t>2 </a:t>
            </a:r>
            <a:r>
              <a:rPr lang="ru-RU" dirty="0">
                <a:latin typeface="Times New Roman" pitchFamily="18" charset="0"/>
                <a:cs typeface="Times New Roman" pitchFamily="18" charset="0"/>
              </a:rPr>
              <a:t>формула конфликта</a:t>
            </a:r>
            <a:endParaRPr lang="ru-RU" dirty="0"/>
          </a:p>
        </p:txBody>
      </p:sp>
      <p:sp>
        <p:nvSpPr>
          <p:cNvPr id="3" name="Объект 2"/>
          <p:cNvSpPr>
            <a:spLocks noGrp="1"/>
          </p:cNvSpPr>
          <p:nvPr>
            <p:ph sz="half" idx="1"/>
          </p:nvPr>
        </p:nvSpPr>
        <p:spPr/>
        <p:txBody>
          <a:bodyPr>
            <a:normAutofit/>
          </a:bodyPr>
          <a:lstStyle/>
          <a:p>
            <a:r>
              <a:rPr lang="ru-RU" sz="1800" dirty="0">
                <a:solidFill>
                  <a:schemeClr val="tx1"/>
                </a:solidFill>
                <a:latin typeface="Times New Roman" pitchFamily="18" charset="0"/>
                <a:cs typeface="Times New Roman" pitchFamily="18" charset="0"/>
              </a:rPr>
              <a:t>КС + И = </a:t>
            </a:r>
            <a:r>
              <a:rPr lang="ru-RU" sz="1800" dirty="0">
                <a:solidFill>
                  <a:schemeClr val="tx1"/>
                </a:solidFill>
                <a:latin typeface="Times New Roman" pitchFamily="18" charset="0"/>
                <a:cs typeface="Times New Roman" pitchFamily="18" charset="0"/>
              </a:rPr>
              <a:t>КФ</a:t>
            </a:r>
          </a:p>
          <a:p>
            <a:r>
              <a:rPr lang="ru-RU" sz="1800" dirty="0">
                <a:solidFill>
                  <a:schemeClr val="tx1"/>
                </a:solidFill>
                <a:latin typeface="Times New Roman" pitchFamily="18" charset="0"/>
                <a:cs typeface="Times New Roman" pitchFamily="18" charset="0"/>
              </a:rPr>
              <a:t>КС – конфликтная ситуация (предпосылка)</a:t>
            </a:r>
          </a:p>
          <a:p>
            <a:r>
              <a:rPr lang="ru-RU" sz="1800" dirty="0">
                <a:solidFill>
                  <a:schemeClr val="tx1"/>
                </a:solidFill>
                <a:latin typeface="Times New Roman" pitchFamily="18" charset="0"/>
                <a:cs typeface="Times New Roman" pitchFamily="18" charset="0"/>
              </a:rPr>
              <a:t>И – инцидент (повод)</a:t>
            </a:r>
          </a:p>
          <a:p>
            <a:r>
              <a:rPr lang="ru-RU" sz="1800" dirty="0">
                <a:solidFill>
                  <a:schemeClr val="tx1"/>
                </a:solidFill>
                <a:latin typeface="Times New Roman" pitchFamily="18" charset="0"/>
                <a:cs typeface="Times New Roman" pitchFamily="18" charset="0"/>
              </a:rPr>
              <a:t>КФ – конфликт (противостояние</a:t>
            </a:r>
            <a:r>
              <a:rPr lang="ru-RU" sz="1800" dirty="0" smtClean="0">
                <a:solidFill>
                  <a:schemeClr val="tx1"/>
                </a:solidFill>
                <a:latin typeface="Times New Roman" pitchFamily="18" charset="0"/>
                <a:cs typeface="Times New Roman" pitchFamily="18" charset="0"/>
              </a:rPr>
              <a:t>)</a:t>
            </a:r>
          </a:p>
          <a:p>
            <a:r>
              <a:rPr lang="ru-RU" sz="1800" dirty="0" smtClean="0">
                <a:solidFill>
                  <a:schemeClr val="tx1"/>
                </a:solidFill>
                <a:latin typeface="Times New Roman" pitchFamily="18" charset="0"/>
                <a:cs typeface="Times New Roman" pitchFamily="18" charset="0"/>
              </a:rPr>
              <a:t>Конфликтная ситуация всегда возникает раньше конфликта</a:t>
            </a:r>
          </a:p>
          <a:p>
            <a:r>
              <a:rPr lang="ru-RU" sz="1800" dirty="0" smtClean="0">
                <a:solidFill>
                  <a:schemeClr val="tx1"/>
                </a:solidFill>
                <a:latin typeface="Times New Roman" pitchFamily="18" charset="0"/>
                <a:cs typeface="Times New Roman" pitchFamily="18" charset="0"/>
              </a:rPr>
              <a:t>Конфликт всегда возникает с инцидентом</a:t>
            </a:r>
          </a:p>
          <a:p>
            <a:r>
              <a:rPr lang="ru-RU" sz="1800" dirty="0" smtClean="0">
                <a:solidFill>
                  <a:schemeClr val="tx1"/>
                </a:solidFill>
                <a:latin typeface="Times New Roman" pitchFamily="18" charset="0"/>
                <a:cs typeface="Times New Roman" pitchFamily="18" charset="0"/>
              </a:rPr>
              <a:t>Решить конфликт – устранить причину конфликта – конфликтную ситуацию и исчерпать инцидент </a:t>
            </a:r>
          </a:p>
          <a:p>
            <a:endParaRPr lang="ru-RU" sz="1800" dirty="0">
              <a:solidFill>
                <a:schemeClr val="tx1"/>
              </a:solidFill>
              <a:latin typeface="Times New Roman" pitchFamily="18" charset="0"/>
              <a:cs typeface="Times New Roman" pitchFamily="18" charset="0"/>
            </a:endParaRPr>
          </a:p>
          <a:p>
            <a:endParaRPr lang="ru-RU" dirty="0"/>
          </a:p>
        </p:txBody>
      </p:sp>
      <p:sp>
        <p:nvSpPr>
          <p:cNvPr id="4" name="Объект 3"/>
          <p:cNvSpPr>
            <a:spLocks noGrp="1"/>
          </p:cNvSpPr>
          <p:nvPr>
            <p:ph sz="half" idx="2"/>
          </p:nvPr>
        </p:nvSpPr>
        <p:spPr>
          <a:xfrm>
            <a:off x="4283968" y="1719071"/>
            <a:ext cx="4402832" cy="4407408"/>
          </a:xfrm>
        </p:spPr>
        <p:txBody>
          <a:bodyPr>
            <a:normAutofit/>
          </a:bodyPr>
          <a:lstStyle/>
          <a:p>
            <a:endParaRPr lang="ru-RU" sz="1400" dirty="0">
              <a:solidFill>
                <a:schemeClr val="tx1"/>
              </a:solidFill>
              <a:latin typeface="Times New Roman" pitchFamily="18" charset="0"/>
              <a:cs typeface="Times New Roman" pitchFamily="18" charset="0"/>
            </a:endParaRPr>
          </a:p>
        </p:txBody>
      </p:sp>
      <p:pic>
        <p:nvPicPr>
          <p:cNvPr id="7170" name="Picture 2" descr="D:\Изображения\conflic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2492896"/>
            <a:ext cx="3896937"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788706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Times New Roman" pitchFamily="18" charset="0"/>
                <a:cs typeface="Times New Roman" pitchFamily="18" charset="0"/>
              </a:rPr>
              <a:t>2 формула </a:t>
            </a:r>
            <a:r>
              <a:rPr lang="ru-RU" dirty="0" smtClean="0">
                <a:latin typeface="Times New Roman" pitchFamily="18" charset="0"/>
                <a:cs typeface="Times New Roman" pitchFamily="18" charset="0"/>
              </a:rPr>
              <a:t>конфликта </a:t>
            </a:r>
            <a:endParaRPr lang="ru-RU" dirty="0"/>
          </a:p>
        </p:txBody>
      </p:sp>
      <p:sp>
        <p:nvSpPr>
          <p:cNvPr id="3" name="Объект 2"/>
          <p:cNvSpPr>
            <a:spLocks noGrp="1"/>
          </p:cNvSpPr>
          <p:nvPr>
            <p:ph sz="half" idx="1"/>
          </p:nvPr>
        </p:nvSpPr>
        <p:spPr>
          <a:xfrm>
            <a:off x="426128" y="1719071"/>
            <a:ext cx="4217880" cy="4407408"/>
          </a:xfrm>
        </p:spPr>
        <p:txBody>
          <a:bodyPr>
            <a:normAutofit fontScale="55000" lnSpcReduction="20000"/>
          </a:bodyPr>
          <a:lstStyle/>
          <a:p>
            <a:r>
              <a:rPr lang="ru-RU" dirty="0">
                <a:solidFill>
                  <a:schemeClr val="tx1"/>
                </a:solidFill>
                <a:latin typeface="Times New Roman" pitchFamily="18" charset="0"/>
                <a:cs typeface="Times New Roman" pitchFamily="18" charset="0"/>
              </a:rPr>
              <a:t>Профессор Преображенский  подбирает бродячую собаку и путем пересадки частей головного мозга, она постепенно превращается в человека.  Но человек получился из нее социально неадаптированным к обществу.  После того как профессор убедился, что его эксперимент оказался неудачным, он опять превращает </a:t>
            </a:r>
            <a:r>
              <a:rPr lang="ru-RU" dirty="0" err="1">
                <a:solidFill>
                  <a:schemeClr val="tx1"/>
                </a:solidFill>
                <a:latin typeface="Times New Roman" pitchFamily="18" charset="0"/>
                <a:cs typeface="Times New Roman" pitchFamily="18" charset="0"/>
              </a:rPr>
              <a:t>Шарикова</a:t>
            </a:r>
            <a:r>
              <a:rPr lang="ru-RU" dirty="0">
                <a:solidFill>
                  <a:schemeClr val="tx1"/>
                </a:solidFill>
                <a:latin typeface="Times New Roman" pitchFamily="18" charset="0"/>
                <a:cs typeface="Times New Roman" pitchFamily="18" charset="0"/>
              </a:rPr>
              <a:t> в Шарика.</a:t>
            </a:r>
            <a:endParaRPr lang="ru-RU" b="1" dirty="0">
              <a:solidFill>
                <a:schemeClr val="tx1"/>
              </a:solidFill>
              <a:latin typeface="Times New Roman" pitchFamily="18" charset="0"/>
              <a:cs typeface="Times New Roman" pitchFamily="18" charset="0"/>
            </a:endParaRPr>
          </a:p>
          <a:p>
            <a:r>
              <a:rPr lang="ru-RU" i="1" dirty="0">
                <a:solidFill>
                  <a:schemeClr val="tx1"/>
                </a:solidFill>
                <a:latin typeface="Times New Roman" pitchFamily="18" charset="0"/>
                <a:cs typeface="Times New Roman" pitchFamily="18" charset="0"/>
              </a:rPr>
              <a:t>Инцидент</a:t>
            </a:r>
            <a:r>
              <a:rPr lang="ru-RU" dirty="0">
                <a:solidFill>
                  <a:schemeClr val="tx1"/>
                </a:solidFill>
                <a:latin typeface="Times New Roman" pitchFamily="18" charset="0"/>
                <a:cs typeface="Times New Roman" pitchFamily="18" charset="0"/>
              </a:rPr>
              <a:t> – превращение собаки в человека.</a:t>
            </a:r>
            <a:endParaRPr lang="ru-RU" b="1" dirty="0">
              <a:solidFill>
                <a:schemeClr val="tx1"/>
              </a:solidFill>
              <a:latin typeface="Times New Roman" pitchFamily="18" charset="0"/>
              <a:cs typeface="Times New Roman" pitchFamily="18" charset="0"/>
            </a:endParaRPr>
          </a:p>
          <a:p>
            <a:r>
              <a:rPr lang="ru-RU" i="1" dirty="0">
                <a:solidFill>
                  <a:schemeClr val="tx1"/>
                </a:solidFill>
                <a:latin typeface="Times New Roman" pitchFamily="18" charset="0"/>
                <a:cs typeface="Times New Roman" pitchFamily="18" charset="0"/>
              </a:rPr>
              <a:t>Конфликт</a:t>
            </a:r>
            <a:r>
              <a:rPr lang="ru-RU" dirty="0">
                <a:solidFill>
                  <a:schemeClr val="tx1"/>
                </a:solidFill>
                <a:latin typeface="Times New Roman" pitchFamily="18" charset="0"/>
                <a:cs typeface="Times New Roman" pitchFamily="18" charset="0"/>
              </a:rPr>
              <a:t> – желание профессора Преображенского заставить </a:t>
            </a:r>
            <a:r>
              <a:rPr lang="ru-RU" dirty="0" err="1">
                <a:solidFill>
                  <a:schemeClr val="tx1"/>
                </a:solidFill>
                <a:latin typeface="Times New Roman" pitchFamily="18" charset="0"/>
                <a:cs typeface="Times New Roman" pitchFamily="18" charset="0"/>
              </a:rPr>
              <a:t>Шарикова</a:t>
            </a:r>
            <a:r>
              <a:rPr lang="ru-RU" dirty="0">
                <a:solidFill>
                  <a:schemeClr val="tx1"/>
                </a:solidFill>
                <a:latin typeface="Times New Roman" pitchFamily="18" charset="0"/>
                <a:cs typeface="Times New Roman" pitchFamily="18" charset="0"/>
              </a:rPr>
              <a:t> жить по законам общества и нежелание </a:t>
            </a:r>
            <a:r>
              <a:rPr lang="ru-RU" dirty="0" err="1">
                <a:solidFill>
                  <a:schemeClr val="tx1"/>
                </a:solidFill>
                <a:latin typeface="Times New Roman" pitchFamily="18" charset="0"/>
                <a:cs typeface="Times New Roman" pitchFamily="18" charset="0"/>
              </a:rPr>
              <a:t>Шарикова</a:t>
            </a:r>
            <a:r>
              <a:rPr lang="ru-RU" dirty="0">
                <a:solidFill>
                  <a:schemeClr val="tx1"/>
                </a:solidFill>
                <a:latin typeface="Times New Roman" pitchFamily="18" charset="0"/>
                <a:cs typeface="Times New Roman" pitchFamily="18" charset="0"/>
              </a:rPr>
              <a:t> им следовать.</a:t>
            </a:r>
            <a:endParaRPr lang="ru-RU" b="1" dirty="0">
              <a:solidFill>
                <a:schemeClr val="tx1"/>
              </a:solidFill>
              <a:latin typeface="Times New Roman" pitchFamily="18" charset="0"/>
              <a:cs typeface="Times New Roman" pitchFamily="18" charset="0"/>
            </a:endParaRPr>
          </a:p>
          <a:p>
            <a:r>
              <a:rPr lang="ru-RU" i="1" dirty="0">
                <a:solidFill>
                  <a:schemeClr val="tx1"/>
                </a:solidFill>
                <a:latin typeface="Times New Roman" pitchFamily="18" charset="0"/>
                <a:cs typeface="Times New Roman" pitchFamily="18" charset="0"/>
              </a:rPr>
              <a:t>Конфликтная ситуация </a:t>
            </a:r>
            <a:r>
              <a:rPr lang="ru-RU" dirty="0">
                <a:solidFill>
                  <a:schemeClr val="tx1"/>
                </a:solidFill>
                <a:latin typeface="Times New Roman" pitchFamily="18" charset="0"/>
                <a:cs typeface="Times New Roman" pitchFamily="18" charset="0"/>
              </a:rPr>
              <a:t>– цепь поступков </a:t>
            </a:r>
            <a:r>
              <a:rPr lang="ru-RU" dirty="0" err="1">
                <a:solidFill>
                  <a:schemeClr val="tx1"/>
                </a:solidFill>
                <a:latin typeface="Times New Roman" pitchFamily="18" charset="0"/>
                <a:cs typeface="Times New Roman" pitchFamily="18" charset="0"/>
              </a:rPr>
              <a:t>Шарикова</a:t>
            </a:r>
            <a:r>
              <a:rPr lang="ru-RU" dirty="0">
                <a:solidFill>
                  <a:schemeClr val="tx1"/>
                </a:solidFill>
                <a:latin typeface="Times New Roman" pitchFamily="18" charset="0"/>
                <a:cs typeface="Times New Roman" pitchFamily="18" charset="0"/>
              </a:rPr>
              <a:t>, которые привели к невозможности существования с ним в одной квартире.</a:t>
            </a:r>
            <a:endParaRPr lang="ru-RU" b="1" dirty="0">
              <a:solidFill>
                <a:schemeClr val="tx1"/>
              </a:solidFill>
              <a:latin typeface="Times New Roman" pitchFamily="18" charset="0"/>
              <a:cs typeface="Times New Roman" pitchFamily="18" charset="0"/>
            </a:endParaRPr>
          </a:p>
          <a:p>
            <a:r>
              <a:rPr lang="ru-RU" i="1" dirty="0">
                <a:solidFill>
                  <a:schemeClr val="tx1"/>
                </a:solidFill>
                <a:latin typeface="Times New Roman" pitchFamily="18" charset="0"/>
                <a:cs typeface="Times New Roman" pitchFamily="18" charset="0"/>
              </a:rPr>
              <a:t>Выходы из конфликтной ситуации</a:t>
            </a:r>
            <a:r>
              <a:rPr lang="ru-RU" dirty="0">
                <a:solidFill>
                  <a:schemeClr val="tx1"/>
                </a:solidFill>
                <a:latin typeface="Times New Roman" pitchFamily="18" charset="0"/>
                <a:cs typeface="Times New Roman" pitchFamily="18" charset="0"/>
              </a:rPr>
              <a:t>:</a:t>
            </a:r>
            <a:endParaRPr lang="ru-RU" b="1" dirty="0">
              <a:solidFill>
                <a:schemeClr val="tx1"/>
              </a:solidFill>
              <a:latin typeface="Times New Roman" pitchFamily="18" charset="0"/>
              <a:cs typeface="Times New Roman" pitchFamily="18" charset="0"/>
            </a:endParaRPr>
          </a:p>
          <a:p>
            <a:r>
              <a:rPr lang="ru-RU" dirty="0">
                <a:solidFill>
                  <a:schemeClr val="tx1"/>
                </a:solidFill>
                <a:latin typeface="Times New Roman" pitchFamily="18" charset="0"/>
                <a:cs typeface="Times New Roman" pitchFamily="18" charset="0"/>
              </a:rPr>
              <a:t>1. Работа </a:t>
            </a:r>
            <a:r>
              <a:rPr lang="ru-RU" dirty="0" err="1">
                <a:solidFill>
                  <a:schemeClr val="tx1"/>
                </a:solidFill>
                <a:latin typeface="Times New Roman" pitchFamily="18" charset="0"/>
                <a:cs typeface="Times New Roman" pitchFamily="18" charset="0"/>
              </a:rPr>
              <a:t>Шарикова</a:t>
            </a:r>
            <a:r>
              <a:rPr lang="ru-RU" dirty="0">
                <a:solidFill>
                  <a:schemeClr val="tx1"/>
                </a:solidFill>
                <a:latin typeface="Times New Roman" pitchFamily="18" charset="0"/>
                <a:cs typeface="Times New Roman" pitchFamily="18" charset="0"/>
              </a:rPr>
              <a:t> над самим собой, чтобы стать порядочным человеком.</a:t>
            </a:r>
          </a:p>
          <a:p>
            <a:endParaRPr lang="ru-RU" dirty="0"/>
          </a:p>
        </p:txBody>
      </p:sp>
      <p:sp>
        <p:nvSpPr>
          <p:cNvPr id="4" name="Объект 3"/>
          <p:cNvSpPr>
            <a:spLocks noGrp="1"/>
          </p:cNvSpPr>
          <p:nvPr>
            <p:ph sz="half" idx="2"/>
          </p:nvPr>
        </p:nvSpPr>
        <p:spPr/>
        <p:txBody>
          <a:bodyPr>
            <a:normAutofit fontScale="55000" lnSpcReduction="20000"/>
          </a:bodyPr>
          <a:lstStyle/>
          <a:p>
            <a:endParaRPr lang="ru-RU" dirty="0"/>
          </a:p>
        </p:txBody>
      </p:sp>
      <p:pic>
        <p:nvPicPr>
          <p:cNvPr id="8194" name="Picture 2" descr="D:\Изображения\sharikov.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2485176"/>
            <a:ext cx="3888432" cy="2803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8564880"/>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pitchFamily="18" charset="0"/>
                <a:cs typeface="Times New Roman" pitchFamily="18" charset="0"/>
              </a:rPr>
              <a:t>3 </a:t>
            </a:r>
            <a:r>
              <a:rPr lang="ru-RU" dirty="0">
                <a:latin typeface="Times New Roman" pitchFamily="18" charset="0"/>
                <a:cs typeface="Times New Roman" pitchFamily="18" charset="0"/>
              </a:rPr>
              <a:t>формула конфликта </a:t>
            </a:r>
            <a:endParaRPr lang="ru-RU" dirty="0"/>
          </a:p>
        </p:txBody>
      </p:sp>
      <p:sp>
        <p:nvSpPr>
          <p:cNvPr id="3" name="Объект 2"/>
          <p:cNvSpPr>
            <a:spLocks noGrp="1"/>
          </p:cNvSpPr>
          <p:nvPr>
            <p:ph sz="half" idx="1"/>
          </p:nvPr>
        </p:nvSpPr>
        <p:spPr/>
        <p:txBody>
          <a:bodyPr>
            <a:normAutofit lnSpcReduction="10000"/>
          </a:bodyPr>
          <a:lstStyle/>
          <a:p>
            <a:r>
              <a:rPr lang="ru-RU" sz="2100" dirty="0">
                <a:solidFill>
                  <a:schemeClr val="tx1"/>
                </a:solidFill>
                <a:latin typeface="Times New Roman" pitchFamily="18" charset="0"/>
                <a:cs typeface="Times New Roman" pitchFamily="18" charset="0"/>
              </a:rPr>
              <a:t>КС1 + КС2 + …… </a:t>
            </a:r>
            <a:r>
              <a:rPr lang="ru-RU" sz="2100" dirty="0" err="1">
                <a:solidFill>
                  <a:schemeClr val="tx1"/>
                </a:solidFill>
                <a:latin typeface="Times New Roman" pitchFamily="18" charset="0"/>
                <a:cs typeface="Times New Roman" pitchFamily="18" charset="0"/>
              </a:rPr>
              <a:t>КСn</a:t>
            </a:r>
            <a:r>
              <a:rPr lang="ru-RU" sz="2100" dirty="0">
                <a:solidFill>
                  <a:schemeClr val="tx1"/>
                </a:solidFill>
                <a:latin typeface="Times New Roman" pitchFamily="18" charset="0"/>
                <a:cs typeface="Times New Roman" pitchFamily="18" charset="0"/>
              </a:rPr>
              <a:t> = </a:t>
            </a:r>
            <a:r>
              <a:rPr lang="ru-RU" sz="2100" dirty="0" smtClean="0">
                <a:solidFill>
                  <a:schemeClr val="tx1"/>
                </a:solidFill>
                <a:latin typeface="Times New Roman" pitchFamily="18" charset="0"/>
                <a:cs typeface="Times New Roman" pitchFamily="18" charset="0"/>
              </a:rPr>
              <a:t>КФ</a:t>
            </a:r>
            <a:endParaRPr lang="ru-RU" sz="2100" dirty="0">
              <a:solidFill>
                <a:schemeClr val="tx1"/>
              </a:solidFill>
              <a:latin typeface="Times New Roman" pitchFamily="18" charset="0"/>
              <a:cs typeface="Times New Roman" pitchFamily="18" charset="0"/>
            </a:endParaRPr>
          </a:p>
          <a:p>
            <a:r>
              <a:rPr lang="ru-RU" sz="2100" dirty="0" smtClean="0">
                <a:solidFill>
                  <a:schemeClr val="tx1"/>
                </a:solidFill>
                <a:latin typeface="Times New Roman" pitchFamily="18" charset="0"/>
                <a:cs typeface="Times New Roman" pitchFamily="18" charset="0"/>
              </a:rPr>
              <a:t>Сумма двух и более конфликтных ситуаций </a:t>
            </a:r>
          </a:p>
          <a:p>
            <a:r>
              <a:rPr lang="ru-RU" sz="2100" dirty="0" smtClean="0">
                <a:solidFill>
                  <a:schemeClr val="tx1"/>
                </a:solidFill>
                <a:latin typeface="Times New Roman" pitchFamily="18" charset="0"/>
                <a:cs typeface="Times New Roman" pitchFamily="18" charset="0"/>
              </a:rPr>
              <a:t>Конфликтные </a:t>
            </a:r>
            <a:r>
              <a:rPr lang="ru-RU" sz="2100" dirty="0">
                <a:solidFill>
                  <a:schemeClr val="tx1"/>
                </a:solidFill>
                <a:latin typeface="Times New Roman" pitchFamily="18" charset="0"/>
                <a:cs typeface="Times New Roman" pitchFamily="18" charset="0"/>
              </a:rPr>
              <a:t>ситуации являются </a:t>
            </a:r>
            <a:r>
              <a:rPr lang="ru-RU" sz="2100" i="1" dirty="0">
                <a:solidFill>
                  <a:schemeClr val="tx1"/>
                </a:solidFill>
                <a:latin typeface="Times New Roman" pitchFamily="18" charset="0"/>
                <a:cs typeface="Times New Roman" pitchFamily="18" charset="0"/>
              </a:rPr>
              <a:t>независимыми</a:t>
            </a:r>
            <a:r>
              <a:rPr lang="ru-RU" sz="2100" dirty="0">
                <a:solidFill>
                  <a:schemeClr val="tx1"/>
                </a:solidFill>
                <a:latin typeface="Times New Roman" pitchFamily="18" charset="0"/>
                <a:cs typeface="Times New Roman" pitchFamily="18" charset="0"/>
              </a:rPr>
              <a:t>, не вытекающими одна из другой. </a:t>
            </a:r>
            <a:endParaRPr lang="ru-RU" sz="2100" dirty="0" smtClean="0">
              <a:solidFill>
                <a:schemeClr val="tx1"/>
              </a:solidFill>
              <a:latin typeface="Times New Roman" pitchFamily="18" charset="0"/>
              <a:cs typeface="Times New Roman" pitchFamily="18" charset="0"/>
            </a:endParaRPr>
          </a:p>
          <a:p>
            <a:r>
              <a:rPr lang="ru-RU" sz="2100" dirty="0" smtClean="0">
                <a:solidFill>
                  <a:schemeClr val="tx1"/>
                </a:solidFill>
                <a:latin typeface="Times New Roman" pitchFamily="18" charset="0"/>
                <a:cs typeface="Times New Roman" pitchFamily="18" charset="0"/>
              </a:rPr>
              <a:t>Здесь </a:t>
            </a:r>
            <a:r>
              <a:rPr lang="ru-RU" sz="2100" dirty="0">
                <a:solidFill>
                  <a:schemeClr val="tx1"/>
                </a:solidFill>
                <a:latin typeface="Times New Roman" pitchFamily="18" charset="0"/>
                <a:cs typeface="Times New Roman" pitchFamily="18" charset="0"/>
              </a:rPr>
              <a:t>каждая конфликтная ситуация дополняет другую, т.е. своим проявлением играет роль инцидента</a:t>
            </a:r>
            <a:r>
              <a:rPr lang="ru-RU" sz="2100" dirty="0" smtClean="0">
                <a:solidFill>
                  <a:schemeClr val="tx1"/>
                </a:solidFill>
                <a:latin typeface="Times New Roman" pitchFamily="18" charset="0"/>
                <a:cs typeface="Times New Roman" pitchFamily="18" charset="0"/>
              </a:rPr>
              <a:t>.</a:t>
            </a:r>
          </a:p>
          <a:p>
            <a:r>
              <a:rPr lang="ru-RU" sz="2100" dirty="0" smtClean="0">
                <a:solidFill>
                  <a:schemeClr val="tx1"/>
                </a:solidFill>
                <a:latin typeface="Times New Roman" pitchFamily="18" charset="0"/>
                <a:cs typeface="Times New Roman" pitchFamily="18" charset="0"/>
              </a:rPr>
              <a:t>Решение конфликта – правильно сформулировать и устранить каждую конфликтную ситуацию </a:t>
            </a:r>
            <a:endParaRPr lang="ru-RU" sz="2100" dirty="0">
              <a:solidFill>
                <a:schemeClr val="tx1"/>
              </a:solidFill>
              <a:latin typeface="Times New Roman" pitchFamily="18" charset="0"/>
              <a:cs typeface="Times New Roman" pitchFamily="18" charset="0"/>
            </a:endParaRPr>
          </a:p>
          <a:p>
            <a:endParaRPr lang="ru-RU" dirty="0"/>
          </a:p>
        </p:txBody>
      </p:sp>
      <p:sp>
        <p:nvSpPr>
          <p:cNvPr id="4" name="Объект 3"/>
          <p:cNvSpPr>
            <a:spLocks noGrp="1"/>
          </p:cNvSpPr>
          <p:nvPr>
            <p:ph sz="half" idx="2"/>
          </p:nvPr>
        </p:nvSpPr>
        <p:spPr/>
        <p:txBody>
          <a:bodyPr>
            <a:normAutofit lnSpcReduction="10000"/>
          </a:bodyPr>
          <a:lstStyle/>
          <a:p>
            <a:endParaRPr lang="ru-RU" dirty="0"/>
          </a:p>
        </p:txBody>
      </p:sp>
      <p:pic>
        <p:nvPicPr>
          <p:cNvPr id="9218" name="Picture 2" descr="D:\Изображения\untitle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2224" y="2636912"/>
            <a:ext cx="3936886" cy="280831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173216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160</TotalTime>
  <Words>665</Words>
  <Application>Microsoft Office PowerPoint</Application>
  <PresentationFormat>Экран (4:3)</PresentationFormat>
  <Paragraphs>68</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Аптека</vt:lpstr>
      <vt:lpstr>Формулы конфликтов</vt:lpstr>
      <vt:lpstr>Основные термины</vt:lpstr>
      <vt:lpstr>Закон экскалации конфликтогенов</vt:lpstr>
      <vt:lpstr>1 формула конфликта</vt:lpstr>
      <vt:lpstr>Классификация конфликтогенов</vt:lpstr>
      <vt:lpstr>Классификация конфликтогенов</vt:lpstr>
      <vt:lpstr>2 формула конфликта</vt:lpstr>
      <vt:lpstr>2 формула конфликта </vt:lpstr>
      <vt:lpstr>3 формула конфликта </vt:lpstr>
      <vt:lpstr>3 формула конфликта </vt:lpstr>
      <vt:lpstr>Презентация PowerPoint</vt:lpstr>
    </vt:vector>
  </TitlesOfParts>
  <Company>OEM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Формулы конфликтов</dc:title>
  <dc:creator>Люба</dc:creator>
  <cp:lastModifiedBy>Люба</cp:lastModifiedBy>
  <cp:revision>30</cp:revision>
  <dcterms:created xsi:type="dcterms:W3CDTF">2013-03-03T20:01:46Z</dcterms:created>
  <dcterms:modified xsi:type="dcterms:W3CDTF">2013-03-03T22:42:40Z</dcterms:modified>
</cp:coreProperties>
</file>